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21F8-2C4B-48E5-AA6E-A0545C8DF683}" type="datetimeFigureOut">
              <a:rPr lang="bg-BG" smtClean="0"/>
              <a:t>1.12.2020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8D0BA-57B5-4C4D-AE5B-94EBB9CF041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67585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21F8-2C4B-48E5-AA6E-A0545C8DF683}" type="datetimeFigureOut">
              <a:rPr lang="bg-BG" smtClean="0"/>
              <a:t>1.12.2020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8D0BA-57B5-4C4D-AE5B-94EBB9CF041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71522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21F8-2C4B-48E5-AA6E-A0545C8DF683}" type="datetimeFigureOut">
              <a:rPr lang="bg-BG" smtClean="0"/>
              <a:t>1.12.2020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8D0BA-57B5-4C4D-AE5B-94EBB9CF041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81794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21F8-2C4B-48E5-AA6E-A0545C8DF683}" type="datetimeFigureOut">
              <a:rPr lang="bg-BG" smtClean="0"/>
              <a:t>1.12.2020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8D0BA-57B5-4C4D-AE5B-94EBB9CF041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35989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21F8-2C4B-48E5-AA6E-A0545C8DF683}" type="datetimeFigureOut">
              <a:rPr lang="bg-BG" smtClean="0"/>
              <a:t>1.12.2020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8D0BA-57B5-4C4D-AE5B-94EBB9CF041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43882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21F8-2C4B-48E5-AA6E-A0545C8DF683}" type="datetimeFigureOut">
              <a:rPr lang="bg-BG" smtClean="0"/>
              <a:t>1.12.2020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8D0BA-57B5-4C4D-AE5B-94EBB9CF041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25798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21F8-2C4B-48E5-AA6E-A0545C8DF683}" type="datetimeFigureOut">
              <a:rPr lang="bg-BG" smtClean="0"/>
              <a:t>1.12.2020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8D0BA-57B5-4C4D-AE5B-94EBB9CF041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78631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21F8-2C4B-48E5-AA6E-A0545C8DF683}" type="datetimeFigureOut">
              <a:rPr lang="bg-BG" smtClean="0"/>
              <a:t>1.12.2020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8D0BA-57B5-4C4D-AE5B-94EBB9CF041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58598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21F8-2C4B-48E5-AA6E-A0545C8DF683}" type="datetimeFigureOut">
              <a:rPr lang="bg-BG" smtClean="0"/>
              <a:t>1.12.2020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8D0BA-57B5-4C4D-AE5B-94EBB9CF041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74731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21F8-2C4B-48E5-AA6E-A0545C8DF683}" type="datetimeFigureOut">
              <a:rPr lang="bg-BG" smtClean="0"/>
              <a:t>1.12.2020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8D0BA-57B5-4C4D-AE5B-94EBB9CF041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48357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21F8-2C4B-48E5-AA6E-A0545C8DF683}" type="datetimeFigureOut">
              <a:rPr lang="bg-BG" smtClean="0"/>
              <a:t>1.12.2020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8D0BA-57B5-4C4D-AE5B-94EBB9CF041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82761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accent1">
                <a:lumMod val="50000"/>
              </a:schemeClr>
            </a:gs>
            <a:gs pos="100000">
              <a:schemeClr val="accent1">
                <a:lumMod val="5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421F8-2C4B-48E5-AA6E-A0545C8DF683}" type="datetimeFigureOut">
              <a:rPr lang="bg-BG" smtClean="0"/>
              <a:t>1.12.2020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8D0BA-57B5-4C4D-AE5B-94EBB9CF041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26695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3143" y="1122363"/>
            <a:ext cx="10916816" cy="2387600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Ерозира ли българският модел на либерална външна търговия в условията на нарастващи ограничения в търговията?</a:t>
            </a:r>
            <a:endParaRPr lang="bg-BG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63652"/>
            <a:ext cx="9144000" cy="2288595"/>
          </a:xfrm>
        </p:spPr>
        <p:txBody>
          <a:bodyPr>
            <a:normAutofit fontScale="92500" lnSpcReduction="20000"/>
          </a:bodyPr>
          <a:lstStyle/>
          <a:p>
            <a:r>
              <a:rPr lang="bg-BG" b="1" dirty="0" smtClean="0"/>
              <a:t>доц. д-р Едуард Маринов</a:t>
            </a:r>
          </a:p>
          <a:p>
            <a:r>
              <a:rPr lang="bg-BG" i="1" dirty="0" smtClean="0"/>
              <a:t>Департамент „Икономика“</a:t>
            </a:r>
            <a:endParaRPr lang="en-US" i="1" dirty="0" smtClean="0"/>
          </a:p>
          <a:p>
            <a:r>
              <a:rPr lang="bg-BG" dirty="0" smtClean="0"/>
              <a:t>Нов български университет</a:t>
            </a:r>
            <a:endParaRPr lang="en-US" dirty="0" smtClean="0"/>
          </a:p>
          <a:p>
            <a:endParaRPr lang="bg-BG" dirty="0" smtClean="0"/>
          </a:p>
          <a:p>
            <a:endParaRPr lang="bg-BG" i="1" dirty="0" smtClean="0"/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eddie.marinov@gmail.com </a:t>
            </a:r>
            <a:endParaRPr lang="bg-BG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bg-BG" dirty="0"/>
          </a:p>
        </p:txBody>
      </p:sp>
      <p:grpSp>
        <p:nvGrpSpPr>
          <p:cNvPr id="5" name="Group 4"/>
          <p:cNvGrpSpPr/>
          <p:nvPr/>
        </p:nvGrpSpPr>
        <p:grpSpPr>
          <a:xfrm>
            <a:off x="98931" y="55889"/>
            <a:ext cx="12018423" cy="553998"/>
            <a:chOff x="98931" y="55889"/>
            <a:chExt cx="12018423" cy="553998"/>
          </a:xfrm>
        </p:grpSpPr>
        <p:pic>
          <p:nvPicPr>
            <p:cNvPr id="2050" name="Picture 2" descr="https://vuzflab.eu/wp-content/uploads/2018/07/cropped-Lab_logo-1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931" y="97104"/>
              <a:ext cx="1425069" cy="4715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4578757" y="55889"/>
              <a:ext cx="3034485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bg-BG" sz="1400" b="1" dirty="0" smtClean="0"/>
                <a:t>Кръгла маса </a:t>
              </a:r>
            </a:p>
            <a:p>
              <a:pPr algn="ctr"/>
              <a:r>
                <a:rPr lang="bg-BG" sz="1600" b="1" dirty="0" smtClean="0"/>
                <a:t>„Външна търговия и пандемия“</a:t>
              </a:r>
              <a:endParaRPr lang="bg-BG" sz="16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203321" y="178999"/>
              <a:ext cx="9140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g-BG" sz="1400" i="1" dirty="0" smtClean="0"/>
                <a:t>2.12.2020</a:t>
              </a:r>
              <a:endParaRPr lang="bg-BG" sz="14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811691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9583"/>
            <a:ext cx="10515600" cy="1325563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Проблеми на външнотърговската политика на България</a:t>
            </a:r>
            <a:endParaRPr lang="bg-B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endParaRPr lang="bg-BG" sz="3200" i="1" dirty="0" smtClean="0"/>
          </a:p>
          <a:p>
            <a:pPr>
              <a:spcBef>
                <a:spcPts val="1800"/>
              </a:spcBef>
            </a:pPr>
            <a:r>
              <a:rPr lang="bg-BG" sz="3200" i="1" dirty="0" smtClean="0"/>
              <a:t>Миналото:</a:t>
            </a:r>
            <a:r>
              <a:rPr lang="bg-BG" sz="3200" dirty="0" smtClean="0"/>
              <a:t> осъществи ли България ползите от Общата търговска политика на ЕС?</a:t>
            </a:r>
          </a:p>
          <a:p>
            <a:pPr>
              <a:spcBef>
                <a:spcPts val="1800"/>
              </a:spcBef>
            </a:pPr>
            <a:r>
              <a:rPr lang="bg-BG" sz="3200" i="1" dirty="0" smtClean="0"/>
              <a:t>Настоящето: </a:t>
            </a:r>
            <a:r>
              <a:rPr lang="bg-BG" sz="3200" dirty="0" smtClean="0"/>
              <a:t>кои са основните проблеми при търсенето и реализацията на нови перспективни пазари?</a:t>
            </a:r>
          </a:p>
          <a:p>
            <a:pPr>
              <a:spcBef>
                <a:spcPts val="1800"/>
              </a:spcBef>
            </a:pPr>
            <a:r>
              <a:rPr lang="bg-BG" sz="3200" i="1" dirty="0" smtClean="0"/>
              <a:t>Бъдещето: </a:t>
            </a:r>
            <a:r>
              <a:rPr lang="bg-BG" sz="3200" dirty="0" smtClean="0"/>
              <a:t>какво може да се направи?</a:t>
            </a:r>
            <a:endParaRPr lang="bg-BG" sz="3200" dirty="0"/>
          </a:p>
        </p:txBody>
      </p:sp>
      <p:sp>
        <p:nvSpPr>
          <p:cNvPr id="5" name="Rectangle 4"/>
          <p:cNvSpPr/>
          <p:nvPr/>
        </p:nvSpPr>
        <p:spPr>
          <a:xfrm>
            <a:off x="0" y="6550223"/>
            <a:ext cx="121920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g-BG" sz="1300" b="1" i="1" dirty="0" smtClean="0">
                <a:solidFill>
                  <a:schemeClr val="bg1">
                    <a:lumMod val="75000"/>
                  </a:schemeClr>
                </a:solidFill>
              </a:rPr>
              <a:t>доц. д-р Едуард Маринов, НБУ, </a:t>
            </a:r>
            <a:r>
              <a:rPr lang="en-US" sz="1300" i="1" dirty="0" smtClean="0">
                <a:solidFill>
                  <a:schemeClr val="bg1">
                    <a:lumMod val="75000"/>
                  </a:schemeClr>
                </a:solidFill>
              </a:rPr>
              <a:t>eddie.marinov@gmail.com </a:t>
            </a:r>
            <a:endParaRPr lang="en-US" sz="1300" b="1" i="1" dirty="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98931" y="55889"/>
            <a:ext cx="12018423" cy="553998"/>
            <a:chOff x="98931" y="55889"/>
            <a:chExt cx="12018423" cy="553998"/>
          </a:xfrm>
        </p:grpSpPr>
        <p:pic>
          <p:nvPicPr>
            <p:cNvPr id="7" name="Picture 2" descr="https://vuzflab.eu/wp-content/uploads/2018/07/cropped-Lab_logo-1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931" y="97104"/>
              <a:ext cx="1425069" cy="4715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4578757" y="55889"/>
              <a:ext cx="3034485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bg-BG" sz="1400" b="1" dirty="0" smtClean="0"/>
                <a:t>Кръгла маса </a:t>
              </a:r>
            </a:p>
            <a:p>
              <a:pPr algn="ctr"/>
              <a:r>
                <a:rPr lang="bg-BG" sz="1600" b="1" dirty="0" smtClean="0"/>
                <a:t>„Външна търговия и пандемия“</a:t>
              </a:r>
              <a:endParaRPr lang="bg-BG" sz="16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203321" y="178999"/>
              <a:ext cx="9140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g-BG" sz="1400" i="1" dirty="0" smtClean="0"/>
                <a:t>2.12.2020</a:t>
              </a:r>
              <a:endParaRPr lang="bg-BG" sz="14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786988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60036"/>
            <a:ext cx="10515600" cy="1325563"/>
          </a:xfrm>
        </p:spPr>
        <p:txBody>
          <a:bodyPr/>
          <a:lstStyle/>
          <a:p>
            <a:r>
              <a:rPr lang="ru-RU" b="1" dirty="0" smtClean="0"/>
              <a:t>Проблеми в международното регулиране на търговията</a:t>
            </a:r>
            <a:endParaRPr lang="bg-B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endParaRPr lang="bg-BG" sz="3200" i="1" dirty="0" smtClean="0"/>
          </a:p>
          <a:p>
            <a:pPr>
              <a:spcBef>
                <a:spcPts val="1800"/>
              </a:spcBef>
            </a:pPr>
            <a:r>
              <a:rPr lang="bg-BG" sz="3200" i="1" dirty="0" smtClean="0"/>
              <a:t>Миналото:</a:t>
            </a:r>
            <a:r>
              <a:rPr lang="bg-BG" sz="3200" dirty="0" smtClean="0"/>
              <a:t> защо СТО не работи?</a:t>
            </a:r>
          </a:p>
          <a:p>
            <a:pPr>
              <a:spcBef>
                <a:spcPts val="1800"/>
              </a:spcBef>
            </a:pPr>
            <a:r>
              <a:rPr lang="bg-BG" sz="3200" i="1" dirty="0" smtClean="0"/>
              <a:t>Настоящето: </a:t>
            </a:r>
            <a:r>
              <a:rPr lang="bg-BG" sz="3200" dirty="0" smtClean="0"/>
              <a:t>как се променят моделите на търсене и предлагане и каква е новата роля на новите играчи?</a:t>
            </a:r>
          </a:p>
          <a:p>
            <a:pPr>
              <a:spcBef>
                <a:spcPts val="1800"/>
              </a:spcBef>
            </a:pPr>
            <a:r>
              <a:rPr lang="bg-BG" sz="3200" i="1" dirty="0" smtClean="0"/>
              <a:t>Бъдещето:</a:t>
            </a:r>
            <a:r>
              <a:rPr lang="bg-BG" sz="3200" dirty="0" smtClean="0"/>
              <a:t> </a:t>
            </a:r>
            <a:r>
              <a:rPr lang="bg-BG" sz="3200" dirty="0" err="1" smtClean="0"/>
              <a:t>мултилатерализъм</a:t>
            </a:r>
            <a:r>
              <a:rPr lang="bg-BG" sz="3200" dirty="0" smtClean="0"/>
              <a:t>, </a:t>
            </a:r>
            <a:r>
              <a:rPr lang="bg-BG" sz="3200" dirty="0" err="1" smtClean="0"/>
              <a:t>регионализъм</a:t>
            </a:r>
            <a:r>
              <a:rPr lang="bg-BG" sz="3200" dirty="0" smtClean="0"/>
              <a:t> или </a:t>
            </a:r>
            <a:r>
              <a:rPr lang="bg-BG" sz="3200" dirty="0" err="1" smtClean="0"/>
              <a:t>билатерализъм</a:t>
            </a:r>
            <a:r>
              <a:rPr lang="bg-BG" sz="3200" dirty="0" smtClean="0"/>
              <a:t>?</a:t>
            </a:r>
          </a:p>
          <a:p>
            <a:endParaRPr lang="bg-BG" dirty="0"/>
          </a:p>
        </p:txBody>
      </p:sp>
      <p:sp>
        <p:nvSpPr>
          <p:cNvPr id="4" name="Rectangle 3"/>
          <p:cNvSpPr/>
          <p:nvPr/>
        </p:nvSpPr>
        <p:spPr>
          <a:xfrm>
            <a:off x="0" y="6550223"/>
            <a:ext cx="121920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g-BG" sz="1300" b="1" i="1" dirty="0" smtClean="0">
                <a:solidFill>
                  <a:schemeClr val="bg1">
                    <a:lumMod val="75000"/>
                  </a:schemeClr>
                </a:solidFill>
              </a:rPr>
              <a:t>доц. д-р Едуард Маринов, НБУ, </a:t>
            </a:r>
            <a:r>
              <a:rPr lang="en-US" sz="1300" i="1" dirty="0" smtClean="0">
                <a:solidFill>
                  <a:schemeClr val="bg1">
                    <a:lumMod val="75000"/>
                  </a:schemeClr>
                </a:solidFill>
              </a:rPr>
              <a:t>eddie.marinov@gmail.com </a:t>
            </a:r>
            <a:endParaRPr lang="en-US" sz="1300" b="1" i="1" dirty="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8931" y="55889"/>
            <a:ext cx="12018423" cy="553998"/>
            <a:chOff x="98931" y="55889"/>
            <a:chExt cx="12018423" cy="553998"/>
          </a:xfrm>
        </p:grpSpPr>
        <p:pic>
          <p:nvPicPr>
            <p:cNvPr id="6" name="Picture 2" descr="https://vuzflab.eu/wp-content/uploads/2018/07/cropped-Lab_logo-1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931" y="97104"/>
              <a:ext cx="1425069" cy="4715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4578757" y="55889"/>
              <a:ext cx="3034485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bg-BG" sz="1400" b="1" dirty="0" smtClean="0"/>
                <a:t>Кръгла маса </a:t>
              </a:r>
            </a:p>
            <a:p>
              <a:pPr algn="ctr"/>
              <a:r>
                <a:rPr lang="bg-BG" sz="1600" b="1" dirty="0" smtClean="0"/>
                <a:t>„Външна търговия и пандемия“</a:t>
              </a:r>
              <a:endParaRPr lang="bg-BG" sz="16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203321" y="178999"/>
              <a:ext cx="9140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g-BG" sz="1400" i="1" dirty="0" smtClean="0"/>
                <a:t>2.12.2020</a:t>
              </a:r>
              <a:endParaRPr lang="bg-BG" sz="14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64982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465" y="860036"/>
            <a:ext cx="10515600" cy="1325563"/>
          </a:xfrm>
        </p:spPr>
        <p:txBody>
          <a:bodyPr>
            <a:normAutofit/>
          </a:bodyPr>
          <a:lstStyle/>
          <a:p>
            <a:r>
              <a:rPr lang="ru-RU" b="1" dirty="0" smtClean="0"/>
              <a:t>Национална външнотърговска политика и национални интереси </a:t>
            </a:r>
            <a:endParaRPr lang="bg-B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582469" cy="4351338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endParaRPr lang="bg-BG" sz="3200" i="1" dirty="0" smtClean="0"/>
          </a:p>
          <a:p>
            <a:pPr>
              <a:spcBef>
                <a:spcPts val="1800"/>
              </a:spcBef>
            </a:pPr>
            <a:r>
              <a:rPr lang="bg-BG" sz="3200" i="1" dirty="0" smtClean="0"/>
              <a:t>Миналото: </a:t>
            </a:r>
            <a:r>
              <a:rPr lang="bg-BG" sz="3200" dirty="0" smtClean="0"/>
              <a:t>изчерпаха ли се ползите от либерализацията?</a:t>
            </a:r>
          </a:p>
          <a:p>
            <a:pPr>
              <a:spcBef>
                <a:spcPts val="1800"/>
              </a:spcBef>
            </a:pPr>
            <a:r>
              <a:rPr lang="bg-BG" sz="3200" i="1" dirty="0" smtClean="0"/>
              <a:t>Настоящето: </a:t>
            </a:r>
            <a:r>
              <a:rPr lang="bg-BG" sz="3200" dirty="0" smtClean="0"/>
              <a:t>пандемията ли ни води към все по-</a:t>
            </a:r>
            <a:r>
              <a:rPr lang="bg-BG" sz="3200" dirty="0" err="1" smtClean="0"/>
              <a:t>автаркистичен</a:t>
            </a:r>
            <a:r>
              <a:rPr lang="bg-BG" sz="3200" dirty="0" smtClean="0"/>
              <a:t> свят?</a:t>
            </a:r>
          </a:p>
          <a:p>
            <a:pPr>
              <a:spcBef>
                <a:spcPts val="1800"/>
              </a:spcBef>
            </a:pPr>
            <a:r>
              <a:rPr lang="bg-BG" sz="3200" i="1" dirty="0" smtClean="0"/>
              <a:t>Бъдещето: </a:t>
            </a:r>
            <a:r>
              <a:rPr lang="bg-BG" sz="3200" dirty="0" smtClean="0"/>
              <a:t>къде може да намери мястото си България в променящото се световно стопанство?</a:t>
            </a:r>
            <a:endParaRPr lang="bg-BG" sz="3200" dirty="0"/>
          </a:p>
        </p:txBody>
      </p:sp>
      <p:sp>
        <p:nvSpPr>
          <p:cNvPr id="4" name="Rectangle 3"/>
          <p:cNvSpPr/>
          <p:nvPr/>
        </p:nvSpPr>
        <p:spPr>
          <a:xfrm>
            <a:off x="0" y="6550223"/>
            <a:ext cx="121920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g-BG" sz="1300" b="1" i="1" dirty="0" smtClean="0">
                <a:solidFill>
                  <a:schemeClr val="bg1">
                    <a:lumMod val="75000"/>
                  </a:schemeClr>
                </a:solidFill>
              </a:rPr>
              <a:t>доц. д-р Едуард Маринов, НБУ, </a:t>
            </a:r>
            <a:r>
              <a:rPr lang="en-US" sz="1300" i="1" dirty="0" smtClean="0">
                <a:solidFill>
                  <a:schemeClr val="bg1">
                    <a:lumMod val="75000"/>
                  </a:schemeClr>
                </a:solidFill>
              </a:rPr>
              <a:t>eddie.marinov@gmail.com </a:t>
            </a:r>
            <a:endParaRPr lang="en-US" sz="1300" b="1" i="1" dirty="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8931" y="55889"/>
            <a:ext cx="12018423" cy="553998"/>
            <a:chOff x="98931" y="55889"/>
            <a:chExt cx="12018423" cy="553998"/>
          </a:xfrm>
        </p:grpSpPr>
        <p:pic>
          <p:nvPicPr>
            <p:cNvPr id="6" name="Picture 2" descr="https://vuzflab.eu/wp-content/uploads/2018/07/cropped-Lab_logo-1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931" y="97104"/>
              <a:ext cx="1425069" cy="4715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4578757" y="55889"/>
              <a:ext cx="3034485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bg-BG" sz="1400" b="1" dirty="0" smtClean="0"/>
                <a:t>Кръгла маса </a:t>
              </a:r>
            </a:p>
            <a:p>
              <a:pPr algn="ctr"/>
              <a:r>
                <a:rPr lang="bg-BG" sz="1600" b="1" dirty="0" smtClean="0"/>
                <a:t>„Външна търговия и пандемия“</a:t>
              </a:r>
              <a:endParaRPr lang="bg-BG" sz="16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203321" y="178999"/>
              <a:ext cx="9140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g-BG" sz="1400" i="1" dirty="0" smtClean="0"/>
                <a:t>2.12.2020</a:t>
              </a:r>
              <a:endParaRPr lang="bg-BG" sz="14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540181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3143" y="1122363"/>
            <a:ext cx="10916816" cy="2387600"/>
          </a:xfrm>
        </p:spPr>
        <p:txBody>
          <a:bodyPr>
            <a:noAutofit/>
          </a:bodyPr>
          <a:lstStyle/>
          <a:p>
            <a:r>
              <a:rPr lang="ru-RU" sz="4400" dirty="0" smtClean="0"/>
              <a:t>Благодаря за вниманието</a:t>
            </a:r>
            <a:endParaRPr lang="bg-BG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63652"/>
            <a:ext cx="9144000" cy="2288595"/>
          </a:xfrm>
        </p:spPr>
        <p:txBody>
          <a:bodyPr>
            <a:normAutofit fontScale="92500" lnSpcReduction="20000"/>
          </a:bodyPr>
          <a:lstStyle/>
          <a:p>
            <a:r>
              <a:rPr lang="bg-BG" b="1" dirty="0" smtClean="0"/>
              <a:t>доц. д-р Едуард Маринов</a:t>
            </a:r>
          </a:p>
          <a:p>
            <a:r>
              <a:rPr lang="bg-BG" i="1" dirty="0" smtClean="0"/>
              <a:t>Департамент „Икономика“</a:t>
            </a:r>
            <a:endParaRPr lang="en-US" i="1" dirty="0" smtClean="0"/>
          </a:p>
          <a:p>
            <a:r>
              <a:rPr lang="bg-BG" dirty="0" smtClean="0"/>
              <a:t>Нов български университет</a:t>
            </a:r>
            <a:endParaRPr lang="en-US" dirty="0" smtClean="0"/>
          </a:p>
          <a:p>
            <a:endParaRPr lang="bg-BG" dirty="0" smtClean="0"/>
          </a:p>
          <a:p>
            <a:endParaRPr lang="bg-BG" i="1" dirty="0" smtClean="0"/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eddie.marinov@gmail.com </a:t>
            </a:r>
            <a:endParaRPr lang="bg-BG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bg-BG" dirty="0"/>
          </a:p>
        </p:txBody>
      </p:sp>
      <p:pic>
        <p:nvPicPr>
          <p:cNvPr id="2050" name="Picture 2" descr="https://vuzflab.eu/wp-content/uploads/2018/07/cropped-Lab_logo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31" y="97104"/>
            <a:ext cx="1425069" cy="47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80608" y="163611"/>
            <a:ext cx="40307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400" b="1" dirty="0" smtClean="0"/>
              <a:t>Кръгла маса </a:t>
            </a:r>
            <a:r>
              <a:rPr lang="bg-BG" sz="1600" b="1" dirty="0" smtClean="0"/>
              <a:t>„Външна търговия и пандемия“</a:t>
            </a:r>
            <a:endParaRPr lang="bg-BG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277967" y="178999"/>
            <a:ext cx="9140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400" i="1" dirty="0" smtClean="0"/>
              <a:t>2.12.2020</a:t>
            </a:r>
            <a:endParaRPr lang="bg-BG" sz="1400" i="1" dirty="0"/>
          </a:p>
        </p:txBody>
      </p:sp>
    </p:spTree>
    <p:extLst>
      <p:ext uri="{BB962C8B-B14F-4D97-AF65-F5344CB8AC3E}">
        <p14:creationId xmlns:p14="http://schemas.microsoft.com/office/powerpoint/2010/main" val="46666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240</Words>
  <Application>Microsoft Office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Ерозира ли българският модел на либерална външна търговия в условията на нарастващи ограничения в търговията?</vt:lpstr>
      <vt:lpstr>Проблеми на външнотърговската политика на България</vt:lpstr>
      <vt:lpstr>Проблеми в международното регулиране на търговията</vt:lpstr>
      <vt:lpstr>Национална външнотърговска политика и национални интереси </vt:lpstr>
      <vt:lpstr>Благодаря за вниманието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Ерозира ли българският модел на либерална външна търговия в условията на нарастващи ограничения в търговията?</dc:title>
  <dc:creator>Eddie</dc:creator>
  <cp:lastModifiedBy>Стоян Стоянов</cp:lastModifiedBy>
  <cp:revision>6</cp:revision>
  <dcterms:created xsi:type="dcterms:W3CDTF">2020-11-29T18:14:33Z</dcterms:created>
  <dcterms:modified xsi:type="dcterms:W3CDTF">2020-12-01T14:08:27Z</dcterms:modified>
</cp:coreProperties>
</file>