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67" r:id="rId13"/>
    <p:sldId id="274" r:id="rId14"/>
    <p:sldId id="268" r:id="rId15"/>
    <p:sldId id="269" r:id="rId16"/>
    <p:sldId id="271" r:id="rId17"/>
    <p:sldId id="275" r:id="rId18"/>
    <p:sldId id="272" r:id="rId19"/>
    <p:sldId id="273" r:id="rId20"/>
    <p:sldId id="277" r:id="rId21"/>
    <p:sldId id="278" r:id="rId22"/>
    <p:sldId id="279" r:id="rId23"/>
    <p:sldId id="280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690" autoAdjust="0"/>
  </p:normalViewPr>
  <p:slideViewPr>
    <p:cSldViewPr snapToGrid="0">
      <p:cViewPr varScale="1">
        <p:scale>
          <a:sx n="81" d="100"/>
          <a:sy n="81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Fiscal%20Position_B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fiscal%20stance%20KP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fiscal%20stance%20K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ata\2020\budget%201998-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Цикличност на фискалната позиция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Sheet1!$R$2</c:f>
              <c:strCache>
                <c:ptCount val="1"/>
                <c:pt idx="0">
                  <c:v>2020П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3864124979910911E-2"/>
                  <c:y val="5.7505894904014539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Sheet1!$R$5</c:f>
              <c:numCache>
                <c:formatCode>0.0%</c:formatCode>
                <c:ptCount val="1"/>
                <c:pt idx="0">
                  <c:v>3.0000000000000001E-3</c:v>
                </c:pt>
              </c:numCache>
            </c:numRef>
          </c:xVal>
          <c:yVal>
            <c:numRef>
              <c:f>Sheet1!$R$4</c:f>
              <c:numCache>
                <c:formatCode>0.0%</c:formatCode>
                <c:ptCount val="1"/>
                <c:pt idx="0">
                  <c:v>-1E-3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F57-4995-AE9B-C1F4A553D586}"/>
            </c:ext>
          </c:extLst>
        </c:ser>
        <c:ser>
          <c:idx val="3"/>
          <c:order val="1"/>
          <c:tx>
            <c:strRef>
              <c:f>Sheet1!$Q$2</c:f>
              <c:strCache>
                <c:ptCount val="1"/>
                <c:pt idx="0">
                  <c:v>2019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9.0018072599694354E-3"/>
                  <c:y val="-1.3317815642559691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Sheet1!$Q$5</c:f>
              <c:numCache>
                <c:formatCode>0.0%</c:formatCode>
                <c:ptCount val="1"/>
                <c:pt idx="0">
                  <c:v>0</c:v>
                </c:pt>
              </c:numCache>
            </c:numRef>
          </c:xVal>
          <c:yVal>
            <c:numRef>
              <c:f>Sheet1!$Q$4</c:f>
              <c:numCache>
                <c:formatCode>0.0%</c:formatCode>
                <c:ptCount val="1"/>
                <c:pt idx="0">
                  <c:v>-1.7999999999999999E-2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F57-4995-AE9B-C1F4A553D586}"/>
            </c:ext>
          </c:extLst>
        </c:ser>
        <c:ser>
          <c:idx val="4"/>
          <c:order val="2"/>
          <c:tx>
            <c:strRef>
              <c:f>Sheet1!$P$2</c:f>
              <c:strCache>
                <c:ptCount val="1"/>
                <c:pt idx="0">
                  <c:v>2018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2675502833698724E-2"/>
                  <c:y val="2.91148248501269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Sheet1!$P$5</c:f>
              <c:numCache>
                <c:formatCode>0.0%</c:formatCode>
                <c:ptCount val="1"/>
                <c:pt idx="0">
                  <c:v>-1E-3</c:v>
                </c:pt>
              </c:numCache>
            </c:numRef>
          </c:xVal>
          <c:yVal>
            <c:numRef>
              <c:f>Sheet1!$P$4</c:f>
              <c:numCache>
                <c:formatCode>0.0%</c:formatCode>
                <c:ptCount val="1"/>
                <c:pt idx="0">
                  <c:v>6.9999999999999993E-3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F57-4995-AE9B-C1F4A553D586}"/>
            </c:ext>
          </c:extLst>
        </c:ser>
        <c:ser>
          <c:idx val="5"/>
          <c:order val="3"/>
          <c:tx>
            <c:strRef>
              <c:f>Sheet1!$O$2</c:f>
              <c:strCache>
                <c:ptCount val="1"/>
                <c:pt idx="0">
                  <c:v>2017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3698176466604607E-2"/>
                  <c:y val="-7.5581095088287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Sheet1!$O$5</c:f>
              <c:numCache>
                <c:formatCode>0.0%</c:formatCode>
                <c:ptCount val="1"/>
                <c:pt idx="0">
                  <c:v>1E-3</c:v>
                </c:pt>
              </c:numCache>
            </c:numRef>
          </c:xVal>
          <c:yVal>
            <c:numRef>
              <c:f>Sheet1!$O$4</c:f>
              <c:numCache>
                <c:formatCode>0.0%</c:formatCode>
                <c:ptCount val="1"/>
                <c:pt idx="0">
                  <c:v>8.0000000000000002E-3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1F57-4995-AE9B-C1F4A553D586}"/>
            </c:ext>
          </c:extLst>
        </c:ser>
        <c:ser>
          <c:idx val="6"/>
          <c:order val="4"/>
          <c:tx>
            <c:strRef>
              <c:f>Sheet1!$N$2</c:f>
              <c:strCache>
                <c:ptCount val="1"/>
                <c:pt idx="0">
                  <c:v>2016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1675526081450013"/>
                  <c:y val="-1.3317815642559691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Sheet1!$N$5</c:f>
              <c:numCache>
                <c:formatCode>0.0%</c:formatCode>
                <c:ptCount val="1"/>
                <c:pt idx="0">
                  <c:v>-4.0000000000000001E-3</c:v>
                </c:pt>
              </c:numCache>
            </c:numRef>
          </c:xVal>
          <c:yVal>
            <c:numRef>
              <c:f>Sheet1!$N$4</c:f>
              <c:numCache>
                <c:formatCode>0.0%</c:formatCode>
                <c:ptCount val="1"/>
                <c:pt idx="0">
                  <c:v>1.6E-2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1F57-4995-AE9B-C1F4A553D586}"/>
            </c:ext>
          </c:extLst>
        </c:ser>
        <c:ser>
          <c:idx val="7"/>
          <c:order val="5"/>
          <c:tx>
            <c:strRef>
              <c:f>Sheet1!$M$2</c:f>
              <c:strCache>
                <c:ptCount val="1"/>
                <c:pt idx="0">
                  <c:v>2015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2893647602499843E-2"/>
                  <c:y val="-8.4141526189134036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Sheet1!$M$5</c:f>
              <c:numCache>
                <c:formatCode>0.0%</c:formatCode>
                <c:ptCount val="1"/>
                <c:pt idx="0">
                  <c:v>-1.2E-2</c:v>
                </c:pt>
              </c:numCache>
            </c:numRef>
          </c:xVal>
          <c:yVal>
            <c:numRef>
              <c:f>Sheet1!$M$4</c:f>
              <c:numCache>
                <c:formatCode>0.0%</c:formatCode>
                <c:ptCount val="1"/>
                <c:pt idx="0">
                  <c:v>4.9999999999999992E-3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1F57-4995-AE9B-C1F4A553D586}"/>
            </c:ext>
          </c:extLst>
        </c:ser>
        <c:ser>
          <c:idx val="8"/>
          <c:order val="6"/>
          <c:tx>
            <c:strRef>
              <c:f>Sheet1!$L$2</c:f>
              <c:strCache>
                <c:ptCount val="1"/>
                <c:pt idx="0">
                  <c:v>2014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2521248950060794E-2"/>
                  <c:y val="-4.4110733271505144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Sheet1!$L$5</c:f>
              <c:numCache>
                <c:formatCode>0.0%</c:formatCode>
                <c:ptCount val="1"/>
                <c:pt idx="0">
                  <c:v>-0.02</c:v>
                </c:pt>
              </c:numCache>
            </c:numRef>
          </c:xVal>
          <c:yVal>
            <c:numRef>
              <c:f>Sheet1!$L$4</c:f>
              <c:numCache>
                <c:formatCode>0.0%</c:formatCode>
                <c:ptCount val="1"/>
                <c:pt idx="0">
                  <c:v>-1.9E-2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1F57-4995-AE9B-C1F4A553D586}"/>
            </c:ext>
          </c:extLst>
        </c:ser>
        <c:ser>
          <c:idx val="9"/>
          <c:order val="7"/>
          <c:tx>
            <c:strRef>
              <c:f>Sheet1!$K$2</c:f>
              <c:strCache>
                <c:ptCount val="1"/>
                <c:pt idx="0">
                  <c:v>2013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6088697246556559E-2"/>
                  <c:y val="-2.2555690931243239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Sheet1!$K$5</c:f>
              <c:numCache>
                <c:formatCode>0.0%</c:formatCode>
                <c:ptCount val="1"/>
                <c:pt idx="0">
                  <c:v>-1.2E-2</c:v>
                </c:pt>
              </c:numCache>
            </c:numRef>
          </c:xVal>
          <c:yVal>
            <c:numRef>
              <c:f>Sheet1!$K$4</c:f>
              <c:numCache>
                <c:formatCode>0.0%</c:formatCode>
                <c:ptCount val="1"/>
                <c:pt idx="0">
                  <c:v>3.0000000000000001E-3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1F57-4995-AE9B-C1F4A553D586}"/>
            </c:ext>
          </c:extLst>
        </c:ser>
        <c:ser>
          <c:idx val="10"/>
          <c:order val="8"/>
          <c:tx>
            <c:strRef>
              <c:f>Sheet1!$J$2</c:f>
              <c:strCache>
                <c:ptCount val="1"/>
                <c:pt idx="0">
                  <c:v>2012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807984692871936E-2"/>
                  <c:y val="-6.2586483848872262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Sheet1!$J$5</c:f>
              <c:numCache>
                <c:formatCode>0.0%</c:formatCode>
                <c:ptCount val="1"/>
                <c:pt idx="0">
                  <c:v>-5.0000000000000001E-3</c:v>
                </c:pt>
              </c:numCache>
            </c:numRef>
          </c:xVal>
          <c:yVal>
            <c:numRef>
              <c:f>Sheet1!$J$4</c:f>
              <c:numCache>
                <c:formatCode>0.0%</c:formatCode>
                <c:ptCount val="1"/>
                <c:pt idx="0">
                  <c:v>1.9000000000000003E-2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1F57-4995-AE9B-C1F4A553D586}"/>
            </c:ext>
          </c:extLst>
        </c:ser>
        <c:ser>
          <c:idx val="11"/>
          <c:order val="9"/>
          <c:tx>
            <c:strRef>
              <c:f>Sheet1!$I$2</c:f>
              <c:strCache>
                <c:ptCount val="1"/>
                <c:pt idx="0">
                  <c:v>2011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3046284251265739E-2"/>
                  <c:y val="-1.6397107405454227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Sheet1!$I$5</c:f>
              <c:numCache>
                <c:formatCode>0.0%</c:formatCode>
                <c:ptCount val="1"/>
                <c:pt idx="0">
                  <c:v>2E-3</c:v>
                </c:pt>
              </c:numCache>
            </c:numRef>
          </c:xVal>
          <c:yVal>
            <c:numRef>
              <c:f>Sheet1!$I$4</c:f>
              <c:numCache>
                <c:formatCode>0.0%</c:formatCode>
                <c:ptCount val="1"/>
                <c:pt idx="0">
                  <c:v>5.9999999999999984E-3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1F57-4995-AE9B-C1F4A553D586}"/>
            </c:ext>
          </c:extLst>
        </c:ser>
        <c:ser>
          <c:idx val="12"/>
          <c:order val="10"/>
          <c:tx>
            <c:strRef>
              <c:f>Sheet1!$H$2</c:f>
              <c:strCache>
                <c:ptCount val="1"/>
                <c:pt idx="0">
                  <c:v>2010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Sheet1!$H$5</c:f>
              <c:numCache>
                <c:formatCode>0.00%</c:formatCode>
                <c:ptCount val="1"/>
                <c:pt idx="0">
                  <c:v>-4.8000000000000001E-2</c:v>
                </c:pt>
              </c:numCache>
            </c:numRef>
          </c:xVal>
          <c:yVal>
            <c:numRef>
              <c:f>Sheet1!$H$4</c:f>
              <c:numCache>
                <c:formatCode>0.00%</c:formatCode>
                <c:ptCount val="1"/>
                <c:pt idx="0">
                  <c:v>2.1999999999999999E-2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1F57-4995-AE9B-C1F4A553D586}"/>
            </c:ext>
          </c:extLst>
        </c:ser>
        <c:ser>
          <c:idx val="13"/>
          <c:order val="11"/>
          <c:tx>
            <c:strRef>
              <c:f>Sheet1!$G$2</c:f>
              <c:strCache>
                <c:ptCount val="1"/>
                <c:pt idx="0">
                  <c:v>2009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139700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35805074680873"/>
                  <c:y val="-3.4872857982821547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Sheet1!$G$5</c:f>
              <c:numCache>
                <c:formatCode>0.0%</c:formatCode>
                <c:ptCount val="1"/>
                <c:pt idx="0">
                  <c:v>-3.4000000000000002E-2</c:v>
                </c:pt>
              </c:numCache>
            </c:numRef>
          </c:xVal>
          <c:yVal>
            <c:numRef>
              <c:f>Sheet1!$G$4</c:f>
              <c:numCache>
                <c:formatCode>0.0%</c:formatCode>
                <c:ptCount val="1"/>
                <c:pt idx="0">
                  <c:v>-3.5999999999999997E-2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1F57-4995-AE9B-C1F4A553D586}"/>
            </c:ext>
          </c:extLst>
        </c:ser>
        <c:ser>
          <c:idx val="14"/>
          <c:order val="12"/>
          <c:tx>
            <c:strRef>
              <c:f>Sheet1!$F$2</c:f>
              <c:strCache>
                <c:ptCount val="1"/>
                <c:pt idx="0">
                  <c:v>2008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500618086952652E-2"/>
                  <c:y val="5.1347311378225527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Sheet1!$F$5</c:f>
              <c:numCache>
                <c:formatCode>0.0%</c:formatCode>
                <c:ptCount val="1"/>
                <c:pt idx="0">
                  <c:v>5.8000000000000003E-2</c:v>
                </c:pt>
              </c:numCache>
            </c:numRef>
          </c:xVal>
          <c:yVal>
            <c:numRef>
              <c:f>Sheet1!$F$4</c:f>
              <c:numCache>
                <c:formatCode>0.0%</c:formatCode>
                <c:ptCount val="1"/>
                <c:pt idx="0">
                  <c:v>-1.7000000000000001E-2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1F57-4995-AE9B-C1F4A553D586}"/>
            </c:ext>
          </c:extLst>
        </c:ser>
        <c:ser>
          <c:idx val="15"/>
          <c:order val="13"/>
          <c:tx>
            <c:strRef>
              <c:f>Sheet1!$E$2</c:f>
              <c:strCache>
                <c:ptCount val="1"/>
                <c:pt idx="0">
                  <c:v>2007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9197042886036373E-2"/>
                  <c:y val="7.2902353718487273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Sheet1!$E$5</c:f>
              <c:numCache>
                <c:formatCode>0.0%</c:formatCode>
                <c:ptCount val="1"/>
                <c:pt idx="0">
                  <c:v>5.1999999999999998E-2</c:v>
                </c:pt>
              </c:numCache>
            </c:numRef>
          </c:xVal>
          <c:yVal>
            <c:numRef>
              <c:f>Sheet1!$E$4</c:f>
              <c:numCache>
                <c:formatCode>0.0%</c:formatCode>
                <c:ptCount val="1"/>
                <c:pt idx="0">
                  <c:v>-1E-3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A-1F57-4995-AE9B-C1F4A553D586}"/>
            </c:ext>
          </c:extLst>
        </c:ser>
        <c:ser>
          <c:idx val="16"/>
          <c:order val="14"/>
          <c:tx>
            <c:strRef>
              <c:f>Sheet1!$D$2</c:f>
              <c:strCache>
                <c:ptCount val="1"/>
                <c:pt idx="0">
                  <c:v>2006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2680779062468732E-2"/>
                  <c:y val="-5.642790032308323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Sheet1!$D$5</c:f>
              <c:numCache>
                <c:formatCode>0.00%</c:formatCode>
                <c:ptCount val="1"/>
                <c:pt idx="0">
                  <c:v>4.2000000000000003E-2</c:v>
                </c:pt>
              </c:numCache>
            </c:numRef>
          </c:xVal>
          <c:yVal>
            <c:numRef>
              <c:f>Sheet1!$D$4</c:f>
              <c:numCache>
                <c:formatCode>0.00%</c:formatCode>
                <c:ptCount val="1"/>
                <c:pt idx="0">
                  <c:v>6.0000000000000001E-3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C-1F57-4995-AE9B-C1F4A553D586}"/>
            </c:ext>
          </c:extLst>
        </c:ser>
        <c:ser>
          <c:idx val="17"/>
          <c:order val="15"/>
          <c:tx>
            <c:strRef>
              <c:f>Sheet1!$C$2</c:f>
              <c:strCache>
                <c:ptCount val="1"/>
                <c:pt idx="0">
                  <c:v>2005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80000"/>
                  <a:lumOff val="20000"/>
                </a:schemeClr>
              </a:solidFill>
              <a:ln w="9525">
                <a:solidFill>
                  <a:schemeClr val="accent6">
                    <a:lumMod val="80000"/>
                    <a:lumOff val="2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918839067947112E-2"/>
                  <c:y val="5.7505894904014539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Sheet1!$C$5</c:f>
              <c:numCache>
                <c:formatCode>0.00%</c:formatCode>
                <c:ptCount val="1"/>
                <c:pt idx="0">
                  <c:v>2.8000000000000001E-2</c:v>
                </c:pt>
              </c:numCache>
            </c:numRef>
          </c:xVal>
          <c:yVal>
            <c:numRef>
              <c:f>Sheet1!$C$4</c:f>
              <c:numCache>
                <c:formatCode>0.00%</c:formatCode>
                <c:ptCount val="1"/>
                <c:pt idx="0">
                  <c:v>-1.1999999999999999E-3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1F57-4995-AE9B-C1F4A553D586}"/>
            </c:ext>
          </c:extLst>
        </c:ser>
        <c:ser>
          <c:idx val="18"/>
          <c:order val="16"/>
          <c:tx>
            <c:strRef>
              <c:f>Sheet1!$B$2</c:f>
              <c:strCache>
                <c:ptCount val="1"/>
                <c:pt idx="0">
                  <c:v>2004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</a:schemeClr>
              </a:solidFill>
              <a:ln w="9525">
                <a:solidFill>
                  <a:schemeClr val="accent1">
                    <a:lumMod val="8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6591566322296716E-2"/>
                  <c:y val="-4.4110733271505033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1F57-4995-AE9B-C1F4A553D58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Sheet1!$B$5</c:f>
              <c:numCache>
                <c:formatCode>0.00%</c:formatCode>
                <c:ptCount val="1"/>
                <c:pt idx="0">
                  <c:v>1.4500000000000001E-2</c:v>
                </c:pt>
              </c:numCache>
            </c:numRef>
          </c:xVal>
          <c:yVal>
            <c:numRef>
              <c:f>Sheet1!$B$4</c:f>
              <c:numCache>
                <c:formatCode>0.00%</c:formatCode>
                <c:ptCount val="1"/>
                <c:pt idx="0">
                  <c:v>1.2999999999999999E-2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0-1F57-4995-AE9B-C1F4A553D58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254113712"/>
        <c:axId val="254114272"/>
      </c:scatterChart>
      <c:valAx>
        <c:axId val="254113712"/>
        <c:scaling>
          <c:orientation val="minMax"/>
          <c:max val="6.0000000000000012E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bg-BG"/>
                  <a:t>Ниво на икономиката спрямо потенциала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bg-BG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114272"/>
        <c:crosses val="autoZero"/>
        <c:crossBetween val="midCat"/>
      </c:valAx>
      <c:valAx>
        <c:axId val="25411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bg-BG"/>
                  <a:t>Промяна в структурния баланс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bg-BG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113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bg-BG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graf1!$V$118</c:f>
              <c:strCache>
                <c:ptCount val="1"/>
                <c:pt idx="0">
                  <c:v>Текущи разходи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Main!$E$4:$Y$4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Main!$E$107:$Y$107</c:f>
              <c:numCache>
                <c:formatCode>0.0%</c:formatCode>
                <c:ptCount val="21"/>
                <c:pt idx="0">
                  <c:v>0.35812681348780201</c:v>
                </c:pt>
                <c:pt idx="1">
                  <c:v>0.34790064765876239</c:v>
                </c:pt>
                <c:pt idx="2">
                  <c:v>0.33778265362658849</c:v>
                </c:pt>
                <c:pt idx="3">
                  <c:v>0.34690255419297489</c:v>
                </c:pt>
                <c:pt idx="4">
                  <c:v>0.33045430741263021</c:v>
                </c:pt>
                <c:pt idx="5">
                  <c:v>0.31003947296862755</c:v>
                </c:pt>
                <c:pt idx="6">
                  <c:v>0.29485844354795204</c:v>
                </c:pt>
                <c:pt idx="7">
                  <c:v>0.27858215497655109</c:v>
                </c:pt>
                <c:pt idx="8">
                  <c:v>0.27932017713283996</c:v>
                </c:pt>
                <c:pt idx="9">
                  <c:v>0.29085694588263927</c:v>
                </c:pt>
                <c:pt idx="10">
                  <c:v>0.3013007717255296</c:v>
                </c:pt>
                <c:pt idx="11">
                  <c:v>0.28521871289673606</c:v>
                </c:pt>
                <c:pt idx="12">
                  <c:v>0.28388454792577389</c:v>
                </c:pt>
                <c:pt idx="13">
                  <c:v>0.30970317917634982</c:v>
                </c:pt>
                <c:pt idx="14">
                  <c:v>0.31702845072060809</c:v>
                </c:pt>
                <c:pt idx="15">
                  <c:v>0.30043204240717192</c:v>
                </c:pt>
                <c:pt idx="16">
                  <c:v>0.29216662870867677</c:v>
                </c:pt>
                <c:pt idx="17">
                  <c:v>0.29164358559768511</c:v>
                </c:pt>
                <c:pt idx="18">
                  <c:v>0.30131053152425952</c:v>
                </c:pt>
                <c:pt idx="19">
                  <c:v>0.30667560613645123</c:v>
                </c:pt>
                <c:pt idx="20">
                  <c:v>0.30625310604327566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95-4EA7-A982-8D688A64CFCA}"/>
            </c:ext>
          </c:extLst>
        </c:ser>
        <c:ser>
          <c:idx val="1"/>
          <c:order val="1"/>
          <c:tx>
            <c:strRef>
              <c:f>graf1!$V$119</c:f>
              <c:strCache>
                <c:ptCount val="1"/>
                <c:pt idx="0">
                  <c:v>Капиталови разходи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Main!$E$4:$Y$4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Main!$E$122:$Y$122</c:f>
              <c:numCache>
                <c:formatCode>0.0%</c:formatCode>
                <c:ptCount val="21"/>
                <c:pt idx="0">
                  <c:v>4.1298105638072256E-2</c:v>
                </c:pt>
                <c:pt idx="1">
                  <c:v>3.9920857788996358E-2</c:v>
                </c:pt>
                <c:pt idx="2">
                  <c:v>3.5948306176059722E-2</c:v>
                </c:pt>
                <c:pt idx="3">
                  <c:v>3.7092653175960104E-2</c:v>
                </c:pt>
                <c:pt idx="4">
                  <c:v>3.8440308922291284E-2</c:v>
                </c:pt>
                <c:pt idx="5">
                  <c:v>4.4692118139901836E-2</c:v>
                </c:pt>
                <c:pt idx="6">
                  <c:v>4.6250183459931565E-2</c:v>
                </c:pt>
                <c:pt idx="7">
                  <c:v>6.0368869916881111E-2</c:v>
                </c:pt>
                <c:pt idx="8">
                  <c:v>5.868158911796293E-2</c:v>
                </c:pt>
                <c:pt idx="9">
                  <c:v>4.9835985804961513E-2</c:v>
                </c:pt>
                <c:pt idx="10">
                  <c:v>4.928129355747779E-2</c:v>
                </c:pt>
                <c:pt idx="11">
                  <c:v>3.8117808986643076E-2</c:v>
                </c:pt>
                <c:pt idx="12">
                  <c:v>4.4777455374666791E-2</c:v>
                </c:pt>
                <c:pt idx="13">
                  <c:v>5.0209348728824828E-2</c:v>
                </c:pt>
                <c:pt idx="14">
                  <c:v>5.8934139062856321E-2</c:v>
                </c:pt>
                <c:pt idx="15">
                  <c:v>7.7237258304658357E-2</c:v>
                </c:pt>
                <c:pt idx="16">
                  <c:v>4.047344944555728E-2</c:v>
                </c:pt>
                <c:pt idx="17">
                  <c:v>3.7008749526014323E-2</c:v>
                </c:pt>
                <c:pt idx="18">
                  <c:v>4.9046989964565788E-2</c:v>
                </c:pt>
                <c:pt idx="19">
                  <c:v>6.4135735570828259E-2</c:v>
                </c:pt>
                <c:pt idx="20">
                  <c:v>5.2108165245446439E-2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095-4EA7-A982-8D688A64CFCA}"/>
            </c:ext>
          </c:extLst>
        </c:ser>
        <c:ser>
          <c:idx val="2"/>
          <c:order val="2"/>
          <c:tx>
            <c:strRef>
              <c:f>graf1!$V$120</c:f>
              <c:strCache>
                <c:ptCount val="1"/>
                <c:pt idx="0">
                  <c:v>Вноска в общия бюджет на ЕС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Main!$E$4:$Y$4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Main!$E$123:$Y$123</c:f>
              <c:numCache>
                <c:formatCode>0.0%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9.3798539403346214E-3</c:v>
                </c:pt>
                <c:pt idx="8">
                  <c:v>9.8931244202699314E-3</c:v>
                </c:pt>
                <c:pt idx="9">
                  <c:v>1.0200828020214787E-2</c:v>
                </c:pt>
                <c:pt idx="10">
                  <c:v>9.0010877781954973E-3</c:v>
                </c:pt>
                <c:pt idx="11">
                  <c:v>9.6570872918514388E-3</c:v>
                </c:pt>
                <c:pt idx="12">
                  <c:v>9.844483699124898E-3</c:v>
                </c:pt>
                <c:pt idx="13">
                  <c:v>1.1402902821766479E-2</c:v>
                </c:pt>
                <c:pt idx="14">
                  <c:v>1.1386671441929007E-2</c:v>
                </c:pt>
                <c:pt idx="15">
                  <c:v>1.0593980236646303E-2</c:v>
                </c:pt>
                <c:pt idx="16">
                  <c:v>9.0386181823619623E-3</c:v>
                </c:pt>
                <c:pt idx="17">
                  <c:v>8.6819271762890136E-3</c:v>
                </c:pt>
                <c:pt idx="18">
                  <c:v>9.8764932395841373E-3</c:v>
                </c:pt>
                <c:pt idx="19">
                  <c:v>1.0054404821864569E-2</c:v>
                </c:pt>
                <c:pt idx="20">
                  <c:v>1.1023199678154755E-2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95-4EA7-A982-8D688A64CFCA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5757008"/>
        <c:axId val="255757568"/>
      </c:barChart>
      <c:catAx>
        <c:axId val="25575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757568"/>
        <c:crosses val="autoZero"/>
        <c:auto val="1"/>
        <c:lblAlgn val="ctr"/>
        <c:lblOffset val="100"/>
        <c:noMultiLvlLbl val="0"/>
      </c:catAx>
      <c:valAx>
        <c:axId val="25575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75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Разлика</a:t>
            </a:r>
            <a:r>
              <a:rPr lang="bg-BG" baseline="0"/>
              <a:t> план-изпълнение (млн.лв.)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'Diff plan-exec'!$A$30</c:f>
              <c:strCache>
                <c:ptCount val="1"/>
                <c:pt idx="0">
                  <c:v>  Текущи разходи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plan-exec'!$B$30:$U$30</c:f>
              <c:numCache>
                <c:formatCode>#,##0.0</c:formatCode>
                <c:ptCount val="20"/>
                <c:pt idx="0">
                  <c:v>415.87329599999794</c:v>
                </c:pt>
                <c:pt idx="1">
                  <c:v>-132.71117600000071</c:v>
                </c:pt>
                <c:pt idx="2">
                  <c:v>-118.18005500000072</c:v>
                </c:pt>
                <c:pt idx="3">
                  <c:v>315.48559999999998</c:v>
                </c:pt>
                <c:pt idx="4">
                  <c:v>313.94705600000088</c:v>
                </c:pt>
                <c:pt idx="5">
                  <c:v>-73.599999999998545</c:v>
                </c:pt>
                <c:pt idx="6">
                  <c:v>-99.699999999998909</c:v>
                </c:pt>
                <c:pt idx="7">
                  <c:v>220.80000000000291</c:v>
                </c:pt>
                <c:pt idx="8">
                  <c:v>-32.188779000000068</c:v>
                </c:pt>
                <c:pt idx="9">
                  <c:v>-2944.9148470000073</c:v>
                </c:pt>
                <c:pt idx="10">
                  <c:v>-948.3999515400028</c:v>
                </c:pt>
                <c:pt idx="11">
                  <c:v>-653.30719399999725</c:v>
                </c:pt>
                <c:pt idx="12">
                  <c:v>-295.42895411000427</c:v>
                </c:pt>
                <c:pt idx="13">
                  <c:v>-302.40324200000032</c:v>
                </c:pt>
                <c:pt idx="14">
                  <c:v>131.80963800000609</c:v>
                </c:pt>
                <c:pt idx="15">
                  <c:v>186.43976400000247</c:v>
                </c:pt>
                <c:pt idx="16">
                  <c:v>93.899999999997817</c:v>
                </c:pt>
                <c:pt idx="17">
                  <c:v>310.85503999999855</c:v>
                </c:pt>
                <c:pt idx="18">
                  <c:v>1037.6999999999971</c:v>
                </c:pt>
                <c:pt idx="19">
                  <c:v>-60.879044000001159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A9-4E81-A2C9-179CF19AABBB}"/>
            </c:ext>
          </c:extLst>
        </c:ser>
        <c:ser>
          <c:idx val="1"/>
          <c:order val="1"/>
          <c:tx>
            <c:strRef>
              <c:f>'Diff plan-exec'!$A$45</c:f>
              <c:strCache>
                <c:ptCount val="1"/>
                <c:pt idx="0">
                  <c:v>  Капиталови разходи и приръст на държавния резерв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plan-exec'!$B$45:$U$45</c:f>
              <c:numCache>
                <c:formatCode>#,##0.0</c:formatCode>
                <c:ptCount val="20"/>
                <c:pt idx="0">
                  <c:v>365.00422400000002</c:v>
                </c:pt>
                <c:pt idx="1">
                  <c:v>336.11516500000005</c:v>
                </c:pt>
                <c:pt idx="2">
                  <c:v>187.21248999999989</c:v>
                </c:pt>
                <c:pt idx="3">
                  <c:v>116.69740000000002</c:v>
                </c:pt>
                <c:pt idx="4">
                  <c:v>239.09069999999997</c:v>
                </c:pt>
                <c:pt idx="5">
                  <c:v>408.30000000000018</c:v>
                </c:pt>
                <c:pt idx="6">
                  <c:v>228</c:v>
                </c:pt>
                <c:pt idx="7">
                  <c:v>929.69999999999982</c:v>
                </c:pt>
                <c:pt idx="8">
                  <c:v>-75.547058999999535</c:v>
                </c:pt>
                <c:pt idx="9">
                  <c:v>-1564.4347870000001</c:v>
                </c:pt>
                <c:pt idx="10">
                  <c:v>-126.54093400000102</c:v>
                </c:pt>
                <c:pt idx="11">
                  <c:v>-619.38206100000025</c:v>
                </c:pt>
                <c:pt idx="12">
                  <c:v>-1634.0891859999997</c:v>
                </c:pt>
                <c:pt idx="13">
                  <c:v>-1283.6805789999999</c:v>
                </c:pt>
                <c:pt idx="14">
                  <c:v>-58.249705000000176</c:v>
                </c:pt>
                <c:pt idx="15">
                  <c:v>1689.6216300000006</c:v>
                </c:pt>
                <c:pt idx="16">
                  <c:v>-2270.3999999999996</c:v>
                </c:pt>
                <c:pt idx="17">
                  <c:v>-2464.1109999999994</c:v>
                </c:pt>
                <c:pt idx="18">
                  <c:v>-785.49999999999909</c:v>
                </c:pt>
                <c:pt idx="19">
                  <c:v>889.90968700000121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7A9-4E81-A2C9-179CF19AABBB}"/>
            </c:ext>
          </c:extLst>
        </c:ser>
        <c:ser>
          <c:idx val="2"/>
          <c:order val="2"/>
          <c:tx>
            <c:strRef>
              <c:f>'Diff plan-exec'!$A$46</c:f>
              <c:strCache>
                <c:ptCount val="1"/>
                <c:pt idx="0">
                  <c:v>  Вноска в общия бюджет на ЕС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'Diff plan-exec'!$B$46:$U$46</c:f>
              <c:numCache>
                <c:formatCode>#,##0.0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-39.202400000000011</c:v>
                </c:pt>
                <c:pt idx="8">
                  <c:v>60.223910000000046</c:v>
                </c:pt>
                <c:pt idx="9">
                  <c:v>-185.63750299999992</c:v>
                </c:pt>
                <c:pt idx="10">
                  <c:v>-109.95864500000005</c:v>
                </c:pt>
                <c:pt idx="11">
                  <c:v>-32.347675000000095</c:v>
                </c:pt>
                <c:pt idx="12">
                  <c:v>-86.394623000000024</c:v>
                </c:pt>
                <c:pt idx="13">
                  <c:v>25.918888999999922</c:v>
                </c:pt>
                <c:pt idx="14">
                  <c:v>50.154077000000029</c:v>
                </c:pt>
                <c:pt idx="15">
                  <c:v>-33.50993399999993</c:v>
                </c:pt>
                <c:pt idx="16">
                  <c:v>-150.20000000000005</c:v>
                </c:pt>
                <c:pt idx="17">
                  <c:v>-104.36989800000003</c:v>
                </c:pt>
                <c:pt idx="18">
                  <c:v>-50.5</c:v>
                </c:pt>
                <c:pt idx="19">
                  <c:v>-88.956015999999863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7A9-4E81-A2C9-179CF19AAB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55760928"/>
        <c:axId val="255761488"/>
      </c:barChart>
      <c:catAx>
        <c:axId val="25576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761488"/>
        <c:crosses val="autoZero"/>
        <c:auto val="1"/>
        <c:lblAlgn val="ctr"/>
        <c:lblOffset val="100"/>
        <c:noMultiLvlLbl val="0"/>
      </c:catAx>
      <c:valAx>
        <c:axId val="25576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760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60087177887202"/>
          <c:y val="0.84697807487172905"/>
          <c:w val="0.7918415772157682"/>
          <c:h val="0.135862835370693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  </a:t>
            </a:r>
            <a:r>
              <a:rPr lang="bg-BG" sz="1400" b="0" i="0" u="none" strike="noStrike" baseline="0">
                <a:effectLst/>
              </a:rPr>
              <a:t>Разлика план-изпълнение </a:t>
            </a:r>
            <a:r>
              <a:rPr lang="bg-BG"/>
              <a:t>(% от БВП)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graf1!$BW$49</c:f>
              <c:strCache>
                <c:ptCount val="1"/>
                <c:pt idx="0">
                  <c:v>  Текущи разходи (% от БВП)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plan-exec'!$B$82:$U$82</c:f>
              <c:numCache>
                <c:formatCode>0.0%</c:formatCode>
                <c:ptCount val="20"/>
                <c:pt idx="0">
                  <c:v>-5.3274004508108097E-2</c:v>
                </c:pt>
                <c:pt idx="1">
                  <c:v>-3.89479875769696E-2</c:v>
                </c:pt>
                <c:pt idx="2">
                  <c:v>-2.4048599680186911E-2</c:v>
                </c:pt>
                <c:pt idx="3">
                  <c:v>-4.3550445373817803E-3</c:v>
                </c:pt>
                <c:pt idx="4">
                  <c:v>-1.973393469568141E-2</c:v>
                </c:pt>
                <c:pt idx="5">
                  <c:v>-4.4332488427497541E-2</c:v>
                </c:pt>
                <c:pt idx="6">
                  <c:v>-5.3852737325174094E-2</c:v>
                </c:pt>
                <c:pt idx="7">
                  <c:v>-6.2760407742206814E-2</c:v>
                </c:pt>
                <c:pt idx="8">
                  <c:v>-5.0669613990298512E-2</c:v>
                </c:pt>
                <c:pt idx="9">
                  <c:v>-3.8738209591267003E-2</c:v>
                </c:pt>
                <c:pt idx="10">
                  <c:v>-6.658234802005436E-2</c:v>
                </c:pt>
                <c:pt idx="11">
                  <c:v>-2.1817006068917622E-2</c:v>
                </c:pt>
                <c:pt idx="12">
                  <c:v>-5.6363331336535816E-3</c:v>
                </c:pt>
                <c:pt idx="13">
                  <c:v>-5.3583037777772402E-3</c:v>
                </c:pt>
                <c:pt idx="14">
                  <c:v>-7.225673963758561E-3</c:v>
                </c:pt>
                <c:pt idx="15">
                  <c:v>-2.2989439419482338E-2</c:v>
                </c:pt>
                <c:pt idx="16">
                  <c:v>-2.1472329905950882E-2</c:v>
                </c:pt>
                <c:pt idx="17">
                  <c:v>-1.999425202333649E-2</c:v>
                </c:pt>
                <c:pt idx="18">
                  <c:v>-4.5390586318441728E-3</c:v>
                </c:pt>
                <c:pt idx="19">
                  <c:v>-6.4682278325553511E-3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7E-4094-9AC8-603FB21199E7}"/>
            </c:ext>
          </c:extLst>
        </c:ser>
        <c:ser>
          <c:idx val="1"/>
          <c:order val="1"/>
          <c:tx>
            <c:strRef>
              <c:f>graf1!$BW$50</c:f>
              <c:strCache>
                <c:ptCount val="1"/>
                <c:pt idx="0">
                  <c:v>  Капиталови разходи (% от БВП)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plan-exec'!$B$97:$U$97</c:f>
              <c:numCache>
                <c:formatCode>0.0%</c:formatCode>
                <c:ptCount val="20"/>
                <c:pt idx="0">
                  <c:v>7.3640565583176568E-3</c:v>
                </c:pt>
                <c:pt idx="1">
                  <c:v>7.9853739180286154E-3</c:v>
                </c:pt>
                <c:pt idx="2">
                  <c:v>3.6586170907526999E-3</c:v>
                </c:pt>
                <c:pt idx="3">
                  <c:v>1.8855567765892617E-3</c:v>
                </c:pt>
                <c:pt idx="4">
                  <c:v>3.0376287759100104E-3</c:v>
                </c:pt>
                <c:pt idx="5">
                  <c:v>3.7420177601519417E-3</c:v>
                </c:pt>
                <c:pt idx="6">
                  <c:v>-3.1059550371549463E-3</c:v>
                </c:pt>
                <c:pt idx="7">
                  <c:v>3.6433463643498754E-3</c:v>
                </c:pt>
                <c:pt idx="8">
                  <c:v>-1.1759661226384104E-2</c:v>
                </c:pt>
                <c:pt idx="9">
                  <c:v>-2.1060115440190555E-2</c:v>
                </c:pt>
                <c:pt idx="10">
                  <c:v>-1.0440360146983942E-2</c:v>
                </c:pt>
                <c:pt idx="11">
                  <c:v>-9.8188566983174949E-3</c:v>
                </c:pt>
                <c:pt idx="12">
                  <c:v>-2.0336658481928283E-2</c:v>
                </c:pt>
                <c:pt idx="13">
                  <c:v>-1.6020433074184277E-2</c:v>
                </c:pt>
                <c:pt idx="14">
                  <c:v>-2.3575674410293429E-3</c:v>
                </c:pt>
                <c:pt idx="15">
                  <c:v>1.4011586512176225E-2</c:v>
                </c:pt>
                <c:pt idx="16">
                  <c:v>-2.883934676297352E-2</c:v>
                </c:pt>
                <c:pt idx="17">
                  <c:v>-2.8960957120414091E-2</c:v>
                </c:pt>
                <c:pt idx="18">
                  <c:v>-9.8568447986036728E-3</c:v>
                </c:pt>
                <c:pt idx="19">
                  <c:v>6.4011377630421307E-3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7E-4094-9AC8-603FB21199E7}"/>
            </c:ext>
          </c:extLst>
        </c:ser>
        <c:ser>
          <c:idx val="2"/>
          <c:order val="2"/>
          <c:tx>
            <c:strRef>
              <c:f>graf1!$BW$51</c:f>
              <c:strCache>
                <c:ptCount val="1"/>
                <c:pt idx="0">
                  <c:v>  Вноска в общия бюджет на ЕС (% от БВП)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plan-exec'!$B$98:$U$98</c:f>
              <c:numCache>
                <c:formatCode>0.0%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-3.0250657913874802E-3</c:v>
                </c:pt>
                <c:pt idx="8">
                  <c:v>-8.0026897798969772E-4</c:v>
                </c:pt>
                <c:pt idx="9">
                  <c:v>-2.4793107836227311E-3</c:v>
                </c:pt>
                <c:pt idx="10">
                  <c:v>-3.2741727778673509E-3</c:v>
                </c:pt>
                <c:pt idx="11">
                  <c:v>-8.7138629355115391E-4</c:v>
                </c:pt>
                <c:pt idx="12">
                  <c:v>-1.1283323343926031E-3</c:v>
                </c:pt>
                <c:pt idx="13">
                  <c:v>2.5742997980589613E-4</c:v>
                </c:pt>
                <c:pt idx="14">
                  <c:v>2.9721543447638193E-4</c:v>
                </c:pt>
                <c:pt idx="15">
                  <c:v>-1.2970864766186866E-3</c:v>
                </c:pt>
                <c:pt idx="16">
                  <c:v>-2.3985425654201569E-3</c:v>
                </c:pt>
                <c:pt idx="17">
                  <c:v>-1.7944472665058237E-3</c:v>
                </c:pt>
                <c:pt idx="18">
                  <c:v>-9.5618727324617465E-4</c:v>
                </c:pt>
                <c:pt idx="19">
                  <c:v>-9.5906457991531621E-4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7E-4094-9AC8-603FB2119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5611536"/>
        <c:axId val="255612096"/>
      </c:barChart>
      <c:catAx>
        <c:axId val="25561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612096"/>
        <c:crosses val="autoZero"/>
        <c:auto val="1"/>
        <c:lblAlgn val="ctr"/>
        <c:lblOffset val="100"/>
        <c:noMultiLvlLbl val="0"/>
      </c:catAx>
      <c:valAx>
        <c:axId val="25561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61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642684157062066E-2"/>
          <c:y val="0.81746376493398143"/>
          <c:w val="0.90378665654360824"/>
          <c:h val="0.165377145308441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dirty="0"/>
              <a:t>Темп</a:t>
            </a:r>
            <a:r>
              <a:rPr lang="bg-BG" baseline="0" dirty="0"/>
              <a:t> на </a:t>
            </a:r>
            <a:r>
              <a:rPr lang="bg-BG" baseline="0" dirty="0" smtClean="0"/>
              <a:t>реален растеж </a:t>
            </a:r>
            <a:r>
              <a:rPr lang="bg-BG" baseline="0" dirty="0"/>
              <a:t>на разходите (през % БВП)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graf1!$BW$49</c:f>
              <c:strCache>
                <c:ptCount val="1"/>
                <c:pt idx="0">
                  <c:v>  Текущи разходи (% от БВП)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changes!$E$4:$X$4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changes!$E$81:$X$81</c:f>
              <c:numCache>
                <c:formatCode>0.0%</c:formatCode>
                <c:ptCount val="20"/>
                <c:pt idx="0">
                  <c:v>5.7639138323865025E-2</c:v>
                </c:pt>
                <c:pt idx="1">
                  <c:v>-2.8554594193735072E-2</c:v>
                </c:pt>
                <c:pt idx="2">
                  <c:v>-2.9082998552213413E-2</c:v>
                </c:pt>
                <c:pt idx="3">
                  <c:v>2.6999315886920172E-2</c:v>
                </c:pt>
                <c:pt idx="4">
                  <c:v>-4.7414602693282126E-2</c:v>
                </c:pt>
                <c:pt idx="5">
                  <c:v>-6.1778085460121313E-2</c:v>
                </c:pt>
                <c:pt idx="6">
                  <c:v>-4.8964827850199732E-2</c:v>
                </c:pt>
                <c:pt idx="7">
                  <c:v>-5.5200347582225473E-2</c:v>
                </c:pt>
                <c:pt idx="8">
                  <c:v>2.6492082967446429E-3</c:v>
                </c:pt>
                <c:pt idx="9">
                  <c:v>4.1303026756683625E-2</c:v>
                </c:pt>
                <c:pt idx="10">
                  <c:v>3.5907087627552903E-2</c:v>
                </c:pt>
                <c:pt idx="11">
                  <c:v>-5.3375431920378635E-2</c:v>
                </c:pt>
                <c:pt idx="12">
                  <c:v>-4.6776908759321723E-3</c:v>
                </c:pt>
                <c:pt idx="13">
                  <c:v>9.0947645580648606E-2</c:v>
                </c:pt>
                <c:pt idx="14">
                  <c:v>2.3652555210249115E-2</c:v>
                </c:pt>
                <c:pt idx="15">
                  <c:v>-5.2349901958995804E-2</c:v>
                </c:pt>
                <c:pt idx="16">
                  <c:v>-2.7511758174226797E-2</c:v>
                </c:pt>
                <c:pt idx="17">
                  <c:v>-1.7902219473299175E-3</c:v>
                </c:pt>
                <c:pt idx="18">
                  <c:v>3.3146437651845773E-2</c:v>
                </c:pt>
                <c:pt idx="19">
                  <c:v>1.7805798506447923E-2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45-4F4C-B49F-7FC553EEC95A}"/>
            </c:ext>
          </c:extLst>
        </c:ser>
        <c:ser>
          <c:idx val="1"/>
          <c:order val="1"/>
          <c:tx>
            <c:strRef>
              <c:f>graf1!$BW$50</c:f>
              <c:strCache>
                <c:ptCount val="1"/>
                <c:pt idx="0">
                  <c:v>  Капиталови разходи (% от БВП)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changes!$E$4:$X$4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changes!$E$96:$X$96</c:f>
              <c:numCache>
                <c:formatCode>0.0%</c:formatCode>
                <c:ptCount val="20"/>
                <c:pt idx="0">
                  <c:v>-0.10756703675849777</c:v>
                </c:pt>
                <c:pt idx="1">
                  <c:v>-3.3348935206515384E-2</c:v>
                </c:pt>
                <c:pt idx="2">
                  <c:v>-9.9510677699706562E-2</c:v>
                </c:pt>
                <c:pt idx="3">
                  <c:v>3.1833127110241222E-2</c:v>
                </c:pt>
                <c:pt idx="4">
                  <c:v>3.6332147499348988E-2</c:v>
                </c:pt>
                <c:pt idx="5">
                  <c:v>0.16263680997592522</c:v>
                </c:pt>
                <c:pt idx="6">
                  <c:v>3.4862194607837571E-2</c:v>
                </c:pt>
                <c:pt idx="7">
                  <c:v>0.30526768546077543</c:v>
                </c:pt>
                <c:pt idx="8">
                  <c:v>-2.7949517710722627E-2</c:v>
                </c:pt>
                <c:pt idx="9">
                  <c:v>-0.15073898723532864</c:v>
                </c:pt>
                <c:pt idx="10">
                  <c:v>-1.1130355676209014E-2</c:v>
                </c:pt>
                <c:pt idx="11">
                  <c:v>-0.2265258024896305</c:v>
                </c:pt>
                <c:pt idx="12">
                  <c:v>0.17471220316879532</c:v>
                </c:pt>
                <c:pt idx="13">
                  <c:v>0.12130866545916263</c:v>
                </c:pt>
                <c:pt idx="14">
                  <c:v>0.17376824346304764</c:v>
                </c:pt>
                <c:pt idx="15">
                  <c:v>0.31056904423904119</c:v>
                </c:pt>
                <c:pt idx="16">
                  <c:v>-0.47598542032768876</c:v>
                </c:pt>
                <c:pt idx="17">
                  <c:v>-8.5604265685421455E-2</c:v>
                </c:pt>
                <c:pt idx="18">
                  <c:v>0.32528092931347219</c:v>
                </c:pt>
                <c:pt idx="19">
                  <c:v>0.3076385649183242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45-4F4C-B49F-7FC553EEC95A}"/>
            </c:ext>
          </c:extLst>
        </c:ser>
        <c:ser>
          <c:idx val="2"/>
          <c:order val="2"/>
          <c:tx>
            <c:strRef>
              <c:f>graf1!$BW$51</c:f>
              <c:strCache>
                <c:ptCount val="1"/>
                <c:pt idx="0">
                  <c:v>  Вноска в общия бюджет на ЕС (% от БВП)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changes!$E$4:$X$4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changes!$E$97:$X$97</c:f>
              <c:numCache>
                <c:formatCode>0.0%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5.4720519445210059E-2</c:v>
                </c:pt>
                <c:pt idx="9">
                  <c:v>3.1102772680630997E-2</c:v>
                </c:pt>
                <c:pt idx="10">
                  <c:v>-0.11761204479104903</c:v>
                </c:pt>
                <c:pt idx="11">
                  <c:v>7.2880026261387565E-2</c:v>
                </c:pt>
                <c:pt idx="12">
                  <c:v>1.940506506880002E-2</c:v>
                </c:pt>
                <c:pt idx="13">
                  <c:v>0.15830379431479114</c:v>
                </c:pt>
                <c:pt idx="14">
                  <c:v>-1.4234427926974602E-3</c:v>
                </c:pt>
                <c:pt idx="15">
                  <c:v>-6.9615708973896129E-2</c:v>
                </c:pt>
                <c:pt idx="16">
                  <c:v>-0.14681564620104626</c:v>
                </c:pt>
                <c:pt idx="17">
                  <c:v>-3.9463001852318325E-2</c:v>
                </c:pt>
                <c:pt idx="18">
                  <c:v>0.13759226943962077</c:v>
                </c:pt>
                <c:pt idx="19">
                  <c:v>1.8013638845757241E-2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45-4F4C-B49F-7FC553EEC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616016"/>
        <c:axId val="255616576"/>
      </c:barChart>
      <c:lineChart>
        <c:grouping val="standard"/>
        <c:varyColors val="0"/>
        <c:ser>
          <c:idx val="3"/>
          <c:order val="3"/>
          <c:tx>
            <c:strRef>
              <c:f>changes!$A$78</c:f>
              <c:strCache>
                <c:ptCount val="1"/>
                <c:pt idx="0">
                  <c:v>Общо разходи ,вкл.  вноска в ЕС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changes!$E$78:$X$78</c:f>
              <c:numCache>
                <c:formatCode>0.0%</c:formatCode>
                <c:ptCount val="20"/>
                <c:pt idx="0">
                  <c:v>3.7775936994396186E-2</c:v>
                </c:pt>
                <c:pt idx="1">
                  <c:v>-2.905029987490293E-2</c:v>
                </c:pt>
                <c:pt idx="2">
                  <c:v>-3.6332553628871778E-2</c:v>
                </c:pt>
                <c:pt idx="3">
                  <c:v>2.7464268873274245E-2</c:v>
                </c:pt>
                <c:pt idx="4">
                  <c:v>-3.9324946624933133E-2</c:v>
                </c:pt>
                <c:pt idx="5">
                  <c:v>-3.8393146983564108E-2</c:v>
                </c:pt>
                <c:pt idx="6">
                  <c:v>-3.840358299658142E-2</c:v>
                </c:pt>
                <c:pt idx="7">
                  <c:v>2.1172879411567536E-2</c:v>
                </c:pt>
                <c:pt idx="8">
                  <c:v>-1.2516494780876464E-3</c:v>
                </c:pt>
                <c:pt idx="9">
                  <c:v>8.620043344006012E-3</c:v>
                </c:pt>
                <c:pt idx="10">
                  <c:v>2.4763601839550509E-2</c:v>
                </c:pt>
                <c:pt idx="11">
                  <c:v>-7.394546618663933E-2</c:v>
                </c:pt>
                <c:pt idx="12">
                  <c:v>1.6555506389415608E-2</c:v>
                </c:pt>
                <c:pt idx="13">
                  <c:v>9.6922643988851309E-2</c:v>
                </c:pt>
                <c:pt idx="14">
                  <c:v>4.3181158582777046E-2</c:v>
                </c:pt>
                <c:pt idx="15">
                  <c:v>2.3596784983959118E-3</c:v>
                </c:pt>
                <c:pt idx="16">
                  <c:v>-0.11998194755393932</c:v>
                </c:pt>
                <c:pt idx="17">
                  <c:v>-1.271496901383562E-2</c:v>
                </c:pt>
                <c:pt idx="18">
                  <c:v>6.7884454642370251E-2</c:v>
                </c:pt>
                <c:pt idx="19">
                  <c:v>5.727313623142849E-2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045-4F4C-B49F-7FC553EEC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616016"/>
        <c:axId val="255616576"/>
      </c:lineChart>
      <c:catAx>
        <c:axId val="25561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616576"/>
        <c:crosses val="autoZero"/>
        <c:auto val="1"/>
        <c:lblAlgn val="ctr"/>
        <c:lblOffset val="100"/>
        <c:noMultiLvlLbl val="0"/>
      </c:catAx>
      <c:valAx>
        <c:axId val="25561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61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30917874396115E-2"/>
          <c:y val="0.88073299917141645"/>
          <c:w val="0.75442028985507248"/>
          <c:h val="0.11436345398117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Sheet1!$H$212</c:f>
              <c:strCache>
                <c:ptCount val="1"/>
                <c:pt idx="0">
                  <c:v>2016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540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14-4B29-8789-59AED382EA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Sheet1!$H$213</c:f>
              <c:numCache>
                <c:formatCode>0.00%</c:formatCode>
                <c:ptCount val="1"/>
                <c:pt idx="0">
                  <c:v>-7.0000000000000001E-3</c:v>
                </c:pt>
              </c:numCache>
            </c:numRef>
          </c:xVal>
          <c:yVal>
            <c:numRef>
              <c:f>Sheet1!$H$214</c:f>
              <c:numCache>
                <c:formatCode>0.00%</c:formatCode>
                <c:ptCount val="1"/>
                <c:pt idx="0">
                  <c:v>1.9999999999999983E-3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214-4B29-8789-59AED382EA7C}"/>
            </c:ext>
          </c:extLst>
        </c:ser>
        <c:ser>
          <c:idx val="1"/>
          <c:order val="1"/>
          <c:tx>
            <c:strRef>
              <c:f>Sheet1!$I$212</c:f>
              <c:strCache>
                <c:ptCount val="1"/>
                <c:pt idx="0">
                  <c:v>2017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Sheet1!$I$213</c:f>
              <c:numCache>
                <c:formatCode>0.00%</c:formatCode>
                <c:ptCount val="1"/>
                <c:pt idx="0">
                  <c:v>-7.0000000000000001E-3</c:v>
                </c:pt>
              </c:numCache>
            </c:numRef>
          </c:xVal>
          <c:yVal>
            <c:numRef>
              <c:f>Sheet1!$I$214</c:f>
              <c:numCache>
                <c:formatCode>0.00%</c:formatCode>
                <c:ptCount val="1"/>
                <c:pt idx="0">
                  <c:v>1.2E-2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214-4B29-8789-59AED382EA7C}"/>
            </c:ext>
          </c:extLst>
        </c:ser>
        <c:ser>
          <c:idx val="2"/>
          <c:order val="2"/>
          <c:tx>
            <c:strRef>
              <c:f>Sheet1!$J$212</c:f>
              <c:strCache>
                <c:ptCount val="1"/>
                <c:pt idx="0">
                  <c:v>2018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Sheet1!$J$213</c:f>
              <c:numCache>
                <c:formatCode>0.00%</c:formatCode>
                <c:ptCount val="1"/>
                <c:pt idx="0">
                  <c:v>-5.0000000000000001E-3</c:v>
                </c:pt>
              </c:numCache>
            </c:numRef>
          </c:xVal>
          <c:yVal>
            <c:numRef>
              <c:f>Sheet1!$J$214</c:f>
              <c:numCache>
                <c:formatCode>0.00%</c:formatCode>
                <c:ptCount val="1"/>
                <c:pt idx="0">
                  <c:v>3.0000000000000001E-3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214-4B29-8789-59AED382EA7C}"/>
            </c:ext>
          </c:extLst>
        </c:ser>
        <c:ser>
          <c:idx val="3"/>
          <c:order val="3"/>
          <c:tx>
            <c:strRef>
              <c:f>Sheet1!$K$212</c:f>
              <c:strCache>
                <c:ptCount val="1"/>
                <c:pt idx="0">
                  <c:v>2019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6055555555555554E-2"/>
                  <c:y val="3.01272236803732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214-4B29-8789-59AED382EA7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Sheet1!$K$213</c:f>
              <c:numCache>
                <c:formatCode>0.00%</c:formatCode>
                <c:ptCount val="1"/>
                <c:pt idx="0">
                  <c:v>-5.0000000000000001E-3</c:v>
                </c:pt>
              </c:numCache>
            </c:numRef>
          </c:xVal>
          <c:yVal>
            <c:numRef>
              <c:f>Sheet1!$K$214</c:f>
              <c:numCache>
                <c:formatCode>0.00%</c:formatCode>
                <c:ptCount val="1"/>
                <c:pt idx="0">
                  <c:v>2E-3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214-4B29-8789-59AED382EA7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254118752"/>
        <c:axId val="254119312"/>
      </c:scatterChart>
      <c:valAx>
        <c:axId val="254118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bg-BG"/>
                  <a:t>Отклонение от потенцияалния БВП (%)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bg-BG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119312"/>
        <c:crosses val="autoZero"/>
        <c:crossBetween val="midCat"/>
      </c:valAx>
      <c:valAx>
        <c:axId val="25411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bg-BG" sz="1000" b="0" i="0" u="none" strike="noStrike" baseline="0">
                    <a:effectLst/>
                  </a:rPr>
                  <a:t>Промяна в структурния  баланс (%от БВП)</a:t>
                </a:r>
                <a:r>
                  <a:rPr lang="bg-BG" sz="1000" b="0" i="0" u="none" strike="noStrike" baseline="0"/>
                  <a:t>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bg-BG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1187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63670166229222"/>
          <c:y val="7.6423519976669588E-2"/>
          <c:w val="0.82727296587926513"/>
          <c:h val="0.8981481481481481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Sheet1!$H$235</c:f>
              <c:strCache>
                <c:ptCount val="1"/>
                <c:pt idx="0">
                  <c:v>2019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Sheet1!$H$237</c:f>
              <c:numCache>
                <c:formatCode>0.00%</c:formatCode>
                <c:ptCount val="1"/>
                <c:pt idx="0">
                  <c:v>1E-3</c:v>
                </c:pt>
              </c:numCache>
            </c:numRef>
          </c:xVal>
          <c:yVal>
            <c:numRef>
              <c:f>Sheet1!$H$238</c:f>
              <c:numCache>
                <c:formatCode>0.00%</c:formatCode>
                <c:ptCount val="1"/>
                <c:pt idx="0">
                  <c:v>-2.3E-2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4A6-4D4A-BB45-A5DC91D1F4B7}"/>
            </c:ext>
          </c:extLst>
        </c:ser>
        <c:ser>
          <c:idx val="1"/>
          <c:order val="1"/>
          <c:tx>
            <c:strRef>
              <c:f>Sheet1!$I$235</c:f>
              <c:strCache>
                <c:ptCount val="1"/>
                <c:pt idx="0">
                  <c:v>2020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Sheet1!$I$237</c:f>
              <c:numCache>
                <c:formatCode>0.00%</c:formatCode>
                <c:ptCount val="1"/>
                <c:pt idx="0">
                  <c:v>1E-3</c:v>
                </c:pt>
              </c:numCache>
            </c:numRef>
          </c:xVal>
          <c:yVal>
            <c:numRef>
              <c:f>Sheet1!$I$238</c:f>
              <c:numCache>
                <c:formatCode>0.00%</c:formatCode>
                <c:ptCount val="1"/>
                <c:pt idx="0">
                  <c:v>6.0000000000000001E-3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4A6-4D4A-BB45-A5DC91D1F4B7}"/>
            </c:ext>
          </c:extLst>
        </c:ser>
        <c:ser>
          <c:idx val="2"/>
          <c:order val="2"/>
          <c:tx>
            <c:strRef>
              <c:f>Sheet1!$J$235</c:f>
              <c:strCache>
                <c:ptCount val="1"/>
                <c:pt idx="0">
                  <c:v>2021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Sheet1!$J$237</c:f>
              <c:numCache>
                <c:formatCode>0.00%</c:formatCode>
                <c:ptCount val="1"/>
                <c:pt idx="0">
                  <c:v>2E-3</c:v>
                </c:pt>
              </c:numCache>
            </c:numRef>
          </c:xVal>
          <c:yVal>
            <c:numRef>
              <c:f>Sheet1!$J$238</c:f>
              <c:numCache>
                <c:formatCode>0.00%</c:formatCode>
                <c:ptCount val="1"/>
                <c:pt idx="0">
                  <c:v>-1E-3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4A6-4D4A-BB45-A5DC91D1F4B7}"/>
            </c:ext>
          </c:extLst>
        </c:ser>
        <c:ser>
          <c:idx val="3"/>
          <c:order val="3"/>
          <c:tx>
            <c:strRef>
              <c:f>Sheet1!$K$235</c:f>
              <c:strCache>
                <c:ptCount val="1"/>
                <c:pt idx="0">
                  <c:v>2022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227777777777778E-2"/>
                  <c:y val="8.105314960629921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4A6-4D4A-BB45-A5DC91D1F4B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Sheet1!$K$237</c:f>
              <c:numCache>
                <c:formatCode>0.00%</c:formatCode>
                <c:ptCount val="1"/>
                <c:pt idx="0">
                  <c:v>4.0000000000000001E-3</c:v>
                </c:pt>
              </c:numCache>
            </c:numRef>
          </c:xVal>
          <c:yVal>
            <c:numRef>
              <c:f>Sheet1!$K$238</c:f>
              <c:numCache>
                <c:formatCode>0.00%</c:formatCode>
                <c:ptCount val="1"/>
                <c:pt idx="0">
                  <c:v>-2E-3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4A6-4D4A-BB45-A5DC91D1F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4390160"/>
        <c:axId val="254390720"/>
      </c:scatterChart>
      <c:valAx>
        <c:axId val="254390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390720"/>
        <c:crosses val="autoZero"/>
        <c:crossBetween val="midCat"/>
      </c:valAx>
      <c:valAx>
        <c:axId val="25439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3901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Main!$A$81</c:f>
              <c:strCache>
                <c:ptCount val="1"/>
                <c:pt idx="0">
                  <c:v>Реален ръст на БВП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val>
            <c:numRef>
              <c:f>Main!$F$81:$X$81</c:f>
              <c:numCache>
                <c:formatCode>0.0%</c:formatCode>
                <c:ptCount val="19"/>
                <c:pt idx="0">
                  <c:v>3.7999999999999971E-2</c:v>
                </c:pt>
                <c:pt idx="1">
                  <c:v>0.06</c:v>
                </c:pt>
                <c:pt idx="2">
                  <c:v>5.2000000000000025E-2</c:v>
                </c:pt>
                <c:pt idx="3">
                  <c:v>6.4000000000000057E-2</c:v>
                </c:pt>
                <c:pt idx="4">
                  <c:v>7.2000000000000022E-2</c:v>
                </c:pt>
                <c:pt idx="5">
                  <c:v>6.7999999999999977E-2</c:v>
                </c:pt>
                <c:pt idx="6">
                  <c:v>6.5999999999999948E-2</c:v>
                </c:pt>
                <c:pt idx="7">
                  <c:v>6.0999999999999943E-2</c:v>
                </c:pt>
                <c:pt idx="8">
                  <c:v>-3.4000000000000058E-2</c:v>
                </c:pt>
                <c:pt idx="9">
                  <c:v>5.9999999999999429E-3</c:v>
                </c:pt>
                <c:pt idx="10">
                  <c:v>2.4000000000000056E-2</c:v>
                </c:pt>
                <c:pt idx="11">
                  <c:v>4.0000000000000565E-3</c:v>
                </c:pt>
                <c:pt idx="12">
                  <c:v>2.9999999999999714E-3</c:v>
                </c:pt>
                <c:pt idx="13">
                  <c:v>1.9000000000000059E-2</c:v>
                </c:pt>
                <c:pt idx="14">
                  <c:v>0.04</c:v>
                </c:pt>
                <c:pt idx="15">
                  <c:v>3.7999999999999971E-2</c:v>
                </c:pt>
                <c:pt idx="16">
                  <c:v>3.5000000000000003E-2</c:v>
                </c:pt>
                <c:pt idx="17">
                  <c:v>3.0999999999999944E-2</c:v>
                </c:pt>
                <c:pt idx="18">
                  <c:v>3.4000000000000058E-2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39-4EE1-8A10-8F3414466B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4394640"/>
        <c:axId val="254603920"/>
      </c:barChart>
      <c:lineChart>
        <c:grouping val="standard"/>
        <c:varyColors val="0"/>
        <c:ser>
          <c:idx val="0"/>
          <c:order val="0"/>
          <c:tx>
            <c:strRef>
              <c:f>graf1!$BJ$28</c:f>
              <c:strCache>
                <c:ptCount val="1"/>
                <c:pt idx="0">
                  <c:v>План :'Бюджетно салдо (Дефицит(-) / Превишение(+))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Main!$F$4:$X$4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'Draft budgets'!$C$103:$U$103</c:f>
              <c:numCache>
                <c:formatCode>0.0%</c:formatCode>
                <c:ptCount val="19"/>
                <c:pt idx="0">
                  <c:v>-1.3713034384969857E-2</c:v>
                </c:pt>
                <c:pt idx="1">
                  <c:v>-8.0109551523450187E-3</c:v>
                </c:pt>
                <c:pt idx="2">
                  <c:v>-7.4449844837114086E-3</c:v>
                </c:pt>
                <c:pt idx="3">
                  <c:v>-7.4822947107917367E-3</c:v>
                </c:pt>
                <c:pt idx="4">
                  <c:v>-2.3099436422126642E-3</c:v>
                </c:pt>
                <c:pt idx="5">
                  <c:v>2.1922420936788889E-3</c:v>
                </c:pt>
                <c:pt idx="6">
                  <c:v>7.5360278445865637E-3</c:v>
                </c:pt>
                <c:pt idx="7">
                  <c:v>2.95149973262465E-2</c:v>
                </c:pt>
                <c:pt idx="8">
                  <c:v>2.9861876573450335E-2</c:v>
                </c:pt>
                <c:pt idx="9">
                  <c:v>-5.3403759564217994E-2</c:v>
                </c:pt>
                <c:pt idx="10">
                  <c:v>-2.5470732400323326E-2</c:v>
                </c:pt>
                <c:pt idx="11">
                  <c:v>-1.3377598647539521E-2</c:v>
                </c:pt>
                <c:pt idx="12">
                  <c:v>-1.955182485334905E-2</c:v>
                </c:pt>
                <c:pt idx="13">
                  <c:v>-1.8045647324164651E-2</c:v>
                </c:pt>
                <c:pt idx="14">
                  <c:v>-3.0262212643678111E-2</c:v>
                </c:pt>
                <c:pt idx="15">
                  <c:v>-2.0386849473960869E-2</c:v>
                </c:pt>
                <c:pt idx="16">
                  <c:v>-1.403851062498622E-2</c:v>
                </c:pt>
                <c:pt idx="17">
                  <c:v>-1.0510728547681415E-2</c:v>
                </c:pt>
                <c:pt idx="18" formatCode="0.00%">
                  <c:v>-5.1523897879943272E-3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339-4EE1-8A10-8F3414466B60}"/>
            </c:ext>
          </c:extLst>
        </c:ser>
        <c:ser>
          <c:idx val="1"/>
          <c:order val="1"/>
          <c:tx>
            <c:strRef>
              <c:f>graf1!$BJ$29</c:f>
              <c:strCache>
                <c:ptCount val="1"/>
                <c:pt idx="0">
                  <c:v>Отчет :'Бюджетно салдо (Дефицит(-) / Превишение(+))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Main!$F$4:$X$4</c:f>
              <c:strCache>
                <c:ptCount val="19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</c:strCache>
            </c:strRef>
          </c:cat>
          <c:val>
            <c:numRef>
              <c:f>Main!$F$128:$X$128</c:f>
              <c:numCache>
                <c:formatCode>0.0%</c:formatCode>
                <c:ptCount val="19"/>
                <c:pt idx="0">
                  <c:v>-5.8048545878798229E-3</c:v>
                </c:pt>
                <c:pt idx="1">
                  <c:v>-6.1404408831187279E-3</c:v>
                </c:pt>
                <c:pt idx="2">
                  <c:v>2.5470883125938607E-5</c:v>
                </c:pt>
                <c:pt idx="3">
                  <c:v>1.5932401259183548E-2</c:v>
                </c:pt>
                <c:pt idx="4">
                  <c:v>2.8366191387801411E-2</c:v>
                </c:pt>
                <c:pt idx="5">
                  <c:v>3.2601212242043411E-2</c:v>
                </c:pt>
                <c:pt idx="6">
                  <c:v>3.0883616692109973E-2</c:v>
                </c:pt>
                <c:pt idx="7">
                  <c:v>2.7336333671848945E-2</c:v>
                </c:pt>
                <c:pt idx="8">
                  <c:v>-8.5588519885258767E-3</c:v>
                </c:pt>
                <c:pt idx="9">
                  <c:v>-3.7936864268416075E-2</c:v>
                </c:pt>
                <c:pt idx="10">
                  <c:v>-1.8448875174484656E-2</c:v>
                </c:pt>
                <c:pt idx="11">
                  <c:v>-4.3649650264663007E-3</c:v>
                </c:pt>
                <c:pt idx="12">
                  <c:v>-1.7587394958024201E-2</c:v>
                </c:pt>
                <c:pt idx="13">
                  <c:v>-3.6644253712201869E-2</c:v>
                </c:pt>
                <c:pt idx="14">
                  <c:v>-2.7809857898353003E-2</c:v>
                </c:pt>
                <c:pt idx="15">
                  <c:v>1.5442944503546878E-2</c:v>
                </c:pt>
                <c:pt idx="16">
                  <c:v>7.8648291156125597E-3</c:v>
                </c:pt>
                <c:pt idx="17">
                  <c:v>1.2315988893002348E-3</c:v>
                </c:pt>
                <c:pt idx="18">
                  <c:v>-9.6769635532538787E-3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339-4EE1-8A10-8F3414466B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4394640"/>
        <c:axId val="254603920"/>
      </c:lineChart>
      <c:catAx>
        <c:axId val="25439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603920"/>
        <c:crosses val="autoZero"/>
        <c:auto val="1"/>
        <c:lblAlgn val="ctr"/>
        <c:lblOffset val="100"/>
        <c:noMultiLvlLbl val="0"/>
      </c:catAx>
      <c:valAx>
        <c:axId val="25460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39464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Принос</a:t>
            </a:r>
            <a:r>
              <a:rPr lang="bg-BG" baseline="0"/>
              <a:t> по елементи за бюджетното салдо (% от БВП)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Diff.!$B$60</c:f>
              <c:strCache>
                <c:ptCount val="1"/>
                <c:pt idx="0">
                  <c:v> Данъчни приходи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Diff.!$E$4:$X$4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Diff.!$E$60:$X$60</c:f>
              <c:numCache>
                <c:formatCode>0.0%</c:formatCode>
                <c:ptCount val="20"/>
                <c:pt idx="0">
                  <c:v>1.0882616188458316E-2</c:v>
                </c:pt>
                <c:pt idx="1">
                  <c:v>-1.2997525336890803E-2</c:v>
                </c:pt>
                <c:pt idx="2">
                  <c:v>-1.4906069367565278E-2</c:v>
                </c:pt>
                <c:pt idx="3">
                  <c:v>2.1662344840007786E-2</c:v>
                </c:pt>
                <c:pt idx="4">
                  <c:v>6.7972695534109229E-3</c:v>
                </c:pt>
                <c:pt idx="5">
                  <c:v>-2.0918785689920671E-3</c:v>
                </c:pt>
                <c:pt idx="6">
                  <c:v>-3.5154254460138534E-3</c:v>
                </c:pt>
                <c:pt idx="7">
                  <c:v>-1.2954618912319749E-5</c:v>
                </c:pt>
                <c:pt idx="8">
                  <c:v>3.7497303638223123E-6</c:v>
                </c:pt>
                <c:pt idx="9">
                  <c:v>-2.8760049826322298E-2</c:v>
                </c:pt>
                <c:pt idx="10">
                  <c:v>-2.0224608177682513E-2</c:v>
                </c:pt>
                <c:pt idx="11">
                  <c:v>-2.9449813728671392E-4</c:v>
                </c:pt>
                <c:pt idx="12">
                  <c:v>6.6287804366281788E-3</c:v>
                </c:pt>
                <c:pt idx="13">
                  <c:v>1.119660013844509E-2</c:v>
                </c:pt>
                <c:pt idx="14">
                  <c:v>1.5297408837870452E-3</c:v>
                </c:pt>
                <c:pt idx="15">
                  <c:v>3.6277377086961771E-3</c:v>
                </c:pt>
                <c:pt idx="16">
                  <c:v>4.677603300540456E-3</c:v>
                </c:pt>
                <c:pt idx="17">
                  <c:v>6.2278436655658909E-3</c:v>
                </c:pt>
                <c:pt idx="18">
                  <c:v>4.7250559354926613E-3</c:v>
                </c:pt>
                <c:pt idx="19">
                  <c:v>3.4310539730892931E-3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FD-419B-82CC-8F08DD36D15D}"/>
            </c:ext>
          </c:extLst>
        </c:ser>
        <c:ser>
          <c:idx val="1"/>
          <c:order val="1"/>
          <c:tx>
            <c:strRef>
              <c:f>Diff.!$B$73</c:f>
              <c:strCache>
                <c:ptCount val="1"/>
                <c:pt idx="0">
                  <c:v> Неданъчни приходи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Diff.!$E$4:$X$4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Diff.!$E$73:$X$73</c:f>
              <c:numCache>
                <c:formatCode>0.0%</c:formatCode>
                <c:ptCount val="20"/>
                <c:pt idx="0">
                  <c:v>-3.0391371123116434E-3</c:v>
                </c:pt>
                <c:pt idx="1">
                  <c:v>-2.8429743052174605E-3</c:v>
                </c:pt>
                <c:pt idx="2">
                  <c:v>3.3450582386318067E-3</c:v>
                </c:pt>
                <c:pt idx="3">
                  <c:v>-4.8720366832917805E-3</c:v>
                </c:pt>
                <c:pt idx="4">
                  <c:v>-8.5286087872061406E-3</c:v>
                </c:pt>
                <c:pt idx="5">
                  <c:v>-2.3771252913501462E-5</c:v>
                </c:pt>
                <c:pt idx="6">
                  <c:v>-6.3062313390064573E-3</c:v>
                </c:pt>
                <c:pt idx="7">
                  <c:v>-1.6041950030311336E-3</c:v>
                </c:pt>
                <c:pt idx="8">
                  <c:v>-6.9530867644083255E-4</c:v>
                </c:pt>
                <c:pt idx="9">
                  <c:v>-6.5817556044127506E-3</c:v>
                </c:pt>
                <c:pt idx="10">
                  <c:v>-3.8762771741587057E-3</c:v>
                </c:pt>
                <c:pt idx="11">
                  <c:v>-3.399527009221387E-3</c:v>
                </c:pt>
                <c:pt idx="12">
                  <c:v>2.3043329692739936E-3</c:v>
                </c:pt>
                <c:pt idx="13">
                  <c:v>4.7625559097822234E-3</c:v>
                </c:pt>
                <c:pt idx="14">
                  <c:v>-6.9644883233909924E-3</c:v>
                </c:pt>
                <c:pt idx="15">
                  <c:v>1.2584315398703888E-4</c:v>
                </c:pt>
                <c:pt idx="16">
                  <c:v>2.2571160564122325E-3</c:v>
                </c:pt>
                <c:pt idx="17">
                  <c:v>-2.4469507994525075E-3</c:v>
                </c:pt>
                <c:pt idx="18">
                  <c:v>7.1435109022259108E-3</c:v>
                </c:pt>
                <c:pt idx="19">
                  <c:v>4.7924633486094784E-3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FD-419B-82CC-8F08DD36D15D}"/>
            </c:ext>
          </c:extLst>
        </c:ser>
        <c:ser>
          <c:idx val="2"/>
          <c:order val="2"/>
          <c:tx>
            <c:strRef>
              <c:f>Diff.!$B$75</c:f>
              <c:strCache>
                <c:ptCount val="1"/>
                <c:pt idx="0">
                  <c:v> Помощи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Diff.!$E$4:$X$4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Diff.!$E$75:$X$75</c:f>
              <c:numCache>
                <c:formatCode>0.0%</c:formatCode>
                <c:ptCount val="20"/>
                <c:pt idx="0">
                  <c:v>-8.5942219849676708E-4</c:v>
                </c:pt>
                <c:pt idx="1">
                  <c:v>4.479630726702045E-3</c:v>
                </c:pt>
                <c:pt idx="2">
                  <c:v>-2.8651208114159211E-3</c:v>
                </c:pt>
                <c:pt idx="3">
                  <c:v>-3.6014882418457586E-4</c:v>
                </c:pt>
                <c:pt idx="4">
                  <c:v>2.5376785758393031E-3</c:v>
                </c:pt>
                <c:pt idx="5">
                  <c:v>3.8667633030515201E-4</c:v>
                </c:pt>
                <c:pt idx="6">
                  <c:v>4.3313481817365031E-4</c:v>
                </c:pt>
                <c:pt idx="7">
                  <c:v>7.1221230121623312E-3</c:v>
                </c:pt>
                <c:pt idx="8">
                  <c:v>-3.2917122368780229E-3</c:v>
                </c:pt>
                <c:pt idx="9">
                  <c:v>2.4454888071029565E-3</c:v>
                </c:pt>
                <c:pt idx="10">
                  <c:v>3.4122664253383658E-3</c:v>
                </c:pt>
                <c:pt idx="11">
                  <c:v>-3.4075296455327586E-3</c:v>
                </c:pt>
                <c:pt idx="12">
                  <c:v>1.0663674566451113E-2</c:v>
                </c:pt>
                <c:pt idx="13">
                  <c:v>3.6273577475903415E-3</c:v>
                </c:pt>
                <c:pt idx="14">
                  <c:v>2.4117191838785648E-3</c:v>
                </c:pt>
                <c:pt idx="15">
                  <c:v>5.9948346742487932E-3</c:v>
                </c:pt>
                <c:pt idx="16">
                  <c:v>-1.0266501566933268E-2</c:v>
                </c:pt>
                <c:pt idx="17">
                  <c:v>-1.5703442290655366E-2</c:v>
                </c:pt>
                <c:pt idx="18">
                  <c:v>4.3979553643900757E-3</c:v>
                </c:pt>
                <c:pt idx="19">
                  <c:v>1.4996520364817661E-3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CFD-419B-82CC-8F08DD36D15D}"/>
            </c:ext>
          </c:extLst>
        </c:ser>
        <c:ser>
          <c:idx val="3"/>
          <c:order val="3"/>
          <c:tx>
            <c:strRef>
              <c:f>Diff.!$B$106</c:f>
              <c:strCache>
                <c:ptCount val="1"/>
                <c:pt idx="0">
                  <c:v>  Текущи разходи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Diff.!$E$106:$X$106</c:f>
              <c:numCache>
                <c:formatCode>0.00%</c:formatCode>
                <c:ptCount val="20"/>
                <c:pt idx="0">
                  <c:v>-1.9517168183490141E-2</c:v>
                </c:pt>
                <c:pt idx="1">
                  <c:v>1.0226165829039624E-2</c:v>
                </c:pt>
                <c:pt idx="2">
                  <c:v>1.0117994032173894E-2</c:v>
                </c:pt>
                <c:pt idx="3">
                  <c:v>-9.1199005663863963E-3</c:v>
                </c:pt>
                <c:pt idx="4">
                  <c:v>1.6448246780344677E-2</c:v>
                </c:pt>
                <c:pt idx="5">
                  <c:v>2.0414834444002661E-2</c:v>
                </c:pt>
                <c:pt idx="6">
                  <c:v>1.5181029420675507E-2</c:v>
                </c:pt>
                <c:pt idx="7">
                  <c:v>1.6276288571400954E-2</c:v>
                </c:pt>
                <c:pt idx="8">
                  <c:v>-7.3802215628887557E-4</c:v>
                </c:pt>
                <c:pt idx="9">
                  <c:v>-1.1536768749799309E-2</c:v>
                </c:pt>
                <c:pt idx="10">
                  <c:v>-1.0443825842890331E-2</c:v>
                </c:pt>
                <c:pt idx="11">
                  <c:v>1.6082058828793544E-2</c:v>
                </c:pt>
                <c:pt idx="12">
                  <c:v>1.3341649709621706E-3</c:v>
                </c:pt>
                <c:pt idx="13">
                  <c:v>-2.581863125057593E-2</c:v>
                </c:pt>
                <c:pt idx="14">
                  <c:v>-7.3252715442582716E-3</c:v>
                </c:pt>
                <c:pt idx="15">
                  <c:v>1.6596408313436173E-2</c:v>
                </c:pt>
                <c:pt idx="16">
                  <c:v>8.2654136984951498E-3</c:v>
                </c:pt>
                <c:pt idx="17">
                  <c:v>5.2304311099166112E-4</c:v>
                </c:pt>
                <c:pt idx="18">
                  <c:v>-9.6669459265744107E-3</c:v>
                </c:pt>
                <c:pt idx="19">
                  <c:v>-5.3650746121917114E-3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CFD-419B-82CC-8F08DD36D15D}"/>
            </c:ext>
          </c:extLst>
        </c:ser>
        <c:ser>
          <c:idx val="4"/>
          <c:order val="4"/>
          <c:tx>
            <c:strRef>
              <c:f>Diff.!$B$96</c:f>
              <c:strCache>
                <c:ptCount val="1"/>
                <c:pt idx="0">
                  <c:v>  Капиталови разходи и приръст на държавния резерв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Diff.!$E$107:$X$107</c:f>
              <c:numCache>
                <c:formatCode>0.00%</c:formatCode>
                <c:ptCount val="20"/>
                <c:pt idx="0">
                  <c:v>4.9777574677334069E-3</c:v>
                </c:pt>
                <c:pt idx="1">
                  <c:v>1.377247849075898E-3</c:v>
                </c:pt>
                <c:pt idx="2">
                  <c:v>3.9725516129366367E-3</c:v>
                </c:pt>
                <c:pt idx="3">
                  <c:v>-1.1443469999003822E-3</c:v>
                </c:pt>
                <c:pt idx="4">
                  <c:v>-1.3476557463311806E-3</c:v>
                </c:pt>
                <c:pt idx="5">
                  <c:v>-6.2518092176105516E-3</c:v>
                </c:pt>
                <c:pt idx="6">
                  <c:v>-1.5580653200297293E-3</c:v>
                </c:pt>
                <c:pt idx="7">
                  <c:v>-1.4118686456949546E-2</c:v>
                </c:pt>
                <c:pt idx="8">
                  <c:v>1.6872807989181809E-3</c:v>
                </c:pt>
                <c:pt idx="9">
                  <c:v>8.8456033130014169E-3</c:v>
                </c:pt>
                <c:pt idx="10">
                  <c:v>5.5469224748372348E-4</c:v>
                </c:pt>
                <c:pt idx="11">
                  <c:v>1.1163484570834714E-2</c:v>
                </c:pt>
                <c:pt idx="12">
                  <c:v>-6.6596463880237156E-3</c:v>
                </c:pt>
                <c:pt idx="13">
                  <c:v>-5.4318933541580364E-3</c:v>
                </c:pt>
                <c:pt idx="14">
                  <c:v>-8.7247903340314931E-3</c:v>
                </c:pt>
                <c:pt idx="15">
                  <c:v>-1.8303119241802036E-2</c:v>
                </c:pt>
                <c:pt idx="16">
                  <c:v>3.6763808859101077E-2</c:v>
                </c:pt>
                <c:pt idx="17">
                  <c:v>3.4646999195429573E-3</c:v>
                </c:pt>
                <c:pt idx="18">
                  <c:v>-1.2038240438551465E-2</c:v>
                </c:pt>
                <c:pt idx="19">
                  <c:v>-1.5088745606262471E-2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CFD-419B-82CC-8F08DD36D15D}"/>
            </c:ext>
          </c:extLst>
        </c:ser>
        <c:ser>
          <c:idx val="5"/>
          <c:order val="5"/>
          <c:tx>
            <c:strRef>
              <c:f>Diff.!$B$97</c:f>
              <c:strCache>
                <c:ptCount val="1"/>
                <c:pt idx="0">
                  <c:v>  Вноска в общия бюджет на ЕС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Diff.!$E$108:$X$108</c:f>
              <c:numCache>
                <c:formatCode>0.00%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-9.3798539403346214E-3</c:v>
                </c:pt>
                <c:pt idx="8">
                  <c:v>-5.1327047993530994E-4</c:v>
                </c:pt>
                <c:pt idx="9">
                  <c:v>-3.077035999448554E-4</c:v>
                </c:pt>
                <c:pt idx="10">
                  <c:v>1.1997402420192895E-3</c:v>
                </c:pt>
                <c:pt idx="11">
                  <c:v>-6.5599951365594156E-4</c:v>
                </c:pt>
                <c:pt idx="12">
                  <c:v>-1.8739640727345915E-4</c:v>
                </c:pt>
                <c:pt idx="13">
                  <c:v>-1.558419122641581E-3</c:v>
                </c:pt>
                <c:pt idx="14">
                  <c:v>1.623137983747247E-5</c:v>
                </c:pt>
                <c:pt idx="15">
                  <c:v>7.9269120528270391E-4</c:v>
                </c:pt>
                <c:pt idx="16">
                  <c:v>1.5553620542843403E-3</c:v>
                </c:pt>
                <c:pt idx="17">
                  <c:v>3.5669100607294869E-4</c:v>
                </c:pt>
                <c:pt idx="18">
                  <c:v>-1.1945660632951237E-3</c:v>
                </c:pt>
                <c:pt idx="19">
                  <c:v>-1.7791158228043155E-4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FD-419B-82CC-8F08DD36D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609520"/>
        <c:axId val="254610080"/>
      </c:barChart>
      <c:lineChart>
        <c:grouping val="standard"/>
        <c:varyColors val="0"/>
        <c:ser>
          <c:idx val="7"/>
          <c:order val="6"/>
          <c:tx>
            <c:strRef>
              <c:f>Main!$A$128</c:f>
              <c:strCache>
                <c:ptCount val="1"/>
                <c:pt idx="0">
                  <c:v>Бюджетно салдо (Дефицит(-) / Превишение(+))</c:v>
                </c:pt>
              </c:strCache>
            </c:strRef>
          </c:tx>
          <c:spPr>
            <a:ln w="28575" cap="rnd">
              <a:noFill/>
              <a:prstDash val="lgDash"/>
              <a:round/>
            </a:ln>
            <a:effectLst/>
          </c:spPr>
          <c:marker>
            <c:symbol val="dash"/>
            <c:size val="20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val>
            <c:numRef>
              <c:f>Main!$E$128:$X$128</c:f>
              <c:numCache>
                <c:formatCode>0.0%</c:formatCode>
                <c:ptCount val="20"/>
                <c:pt idx="0">
                  <c:v>-6.0473993505891395E-3</c:v>
                </c:pt>
                <c:pt idx="1">
                  <c:v>-5.8048545878798229E-3</c:v>
                </c:pt>
                <c:pt idx="2">
                  <c:v>-6.1404408831187279E-3</c:v>
                </c:pt>
                <c:pt idx="3">
                  <c:v>2.5470883125938607E-5</c:v>
                </c:pt>
                <c:pt idx="4">
                  <c:v>1.5932401259183548E-2</c:v>
                </c:pt>
                <c:pt idx="5">
                  <c:v>2.8366191387801411E-2</c:v>
                </c:pt>
                <c:pt idx="6">
                  <c:v>3.2601212242043411E-2</c:v>
                </c:pt>
                <c:pt idx="7">
                  <c:v>3.0883616692109973E-2</c:v>
                </c:pt>
                <c:pt idx="8">
                  <c:v>2.7336333671848945E-2</c:v>
                </c:pt>
                <c:pt idx="9">
                  <c:v>-8.5588519885258767E-3</c:v>
                </c:pt>
                <c:pt idx="10">
                  <c:v>-3.7936864268416075E-2</c:v>
                </c:pt>
                <c:pt idx="11">
                  <c:v>-1.8448875174484656E-2</c:v>
                </c:pt>
                <c:pt idx="12">
                  <c:v>-4.3649650264663007E-3</c:v>
                </c:pt>
                <c:pt idx="13">
                  <c:v>-1.7587394958024201E-2</c:v>
                </c:pt>
                <c:pt idx="14">
                  <c:v>-3.6644253712201869E-2</c:v>
                </c:pt>
                <c:pt idx="15">
                  <c:v>-2.7809857898353003E-2</c:v>
                </c:pt>
                <c:pt idx="16">
                  <c:v>1.5442944503546878E-2</c:v>
                </c:pt>
                <c:pt idx="17">
                  <c:v>7.8648291156125597E-3</c:v>
                </c:pt>
                <c:pt idx="18">
                  <c:v>1.2315988893002348E-3</c:v>
                </c:pt>
                <c:pt idx="19">
                  <c:v>-9.6769635532538787E-3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CFD-419B-82CC-8F08DD36D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4609520"/>
        <c:axId val="254610080"/>
      </c:lineChart>
      <c:catAx>
        <c:axId val="25460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610080"/>
        <c:crosses val="autoZero"/>
        <c:auto val="1"/>
        <c:lblAlgn val="ctr"/>
        <c:lblOffset val="100"/>
        <c:noMultiLvlLbl val="0"/>
      </c:catAx>
      <c:valAx>
        <c:axId val="25461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460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911876182901261E-2"/>
          <c:y val="0.7851865954208419"/>
          <c:w val="0.93898891913946025"/>
          <c:h val="0.19939672636347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2"/>
          <c:tx>
            <c:strRef>
              <c:f>Main!$A$87</c:f>
              <c:strCache>
                <c:ptCount val="1"/>
                <c:pt idx="0">
                  <c:v>  Преки данъци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Main!$E$4:$AA$4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Main!$E$87:$Y$87</c:f>
              <c:numCache>
                <c:formatCode>0.0%</c:formatCode>
                <c:ptCount val="21"/>
                <c:pt idx="0">
                  <c:v>0.16987885170990427</c:v>
                </c:pt>
                <c:pt idx="1">
                  <c:v>0.16775002814111659</c:v>
                </c:pt>
                <c:pt idx="2">
                  <c:v>0.14980954859696485</c:v>
                </c:pt>
                <c:pt idx="3">
                  <c:v>0.1604642627979383</c:v>
                </c:pt>
                <c:pt idx="4">
                  <c:v>0.1529196530206571</c:v>
                </c:pt>
                <c:pt idx="5">
                  <c:v>0.14221466300902952</c:v>
                </c:pt>
                <c:pt idx="6">
                  <c:v>0.12997497819186518</c:v>
                </c:pt>
                <c:pt idx="7">
                  <c:v>0.13445065305447698</c:v>
                </c:pt>
                <c:pt idx="8">
                  <c:v>0.13178428586034119</c:v>
                </c:pt>
                <c:pt idx="9">
                  <c:v>0.12422246149301475</c:v>
                </c:pt>
                <c:pt idx="10">
                  <c:v>0.11227934119331409</c:v>
                </c:pt>
                <c:pt idx="11">
                  <c:v>0.11384309323186886</c:v>
                </c:pt>
                <c:pt idx="12">
                  <c:v>0.11399928983463639</c:v>
                </c:pt>
                <c:pt idx="13">
                  <c:v>0.12160347806039677</c:v>
                </c:pt>
                <c:pt idx="14">
                  <c:v>0.12789233073716902</c:v>
                </c:pt>
                <c:pt idx="15">
                  <c:v>0.12916530313262045</c:v>
                </c:pt>
                <c:pt idx="16">
                  <c:v>0.12992790169272866</c:v>
                </c:pt>
                <c:pt idx="17">
                  <c:v>0.13693454341990383</c:v>
                </c:pt>
                <c:pt idx="18">
                  <c:v>0.1421279704175599</c:v>
                </c:pt>
                <c:pt idx="19">
                  <c:v>0.14528167867028688</c:v>
                </c:pt>
                <c:pt idx="20">
                  <c:v>0.14535178158698103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4D-4D43-B0B0-5951C299FEB0}"/>
            </c:ext>
          </c:extLst>
        </c:ser>
        <c:ser>
          <c:idx val="2"/>
          <c:order val="3"/>
          <c:tx>
            <c:strRef>
              <c:f>Main!$A$91</c:f>
              <c:strCache>
                <c:ptCount val="1"/>
                <c:pt idx="0">
                  <c:v>  Косвени данъци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cat>
            <c:strRef>
              <c:f>Main!$E$4:$AA$4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Main!$E$91:$Y$91</c:f>
              <c:numCache>
                <c:formatCode>0.0%</c:formatCode>
                <c:ptCount val="21"/>
                <c:pt idx="0">
                  <c:v>0.13194709552350428</c:v>
                </c:pt>
                <c:pt idx="1">
                  <c:v>0.12123270418574583</c:v>
                </c:pt>
                <c:pt idx="2">
                  <c:v>0.12299213216513732</c:v>
                </c:pt>
                <c:pt idx="3">
                  <c:v>0.13308392047330861</c:v>
                </c:pt>
                <c:pt idx="4">
                  <c:v>0.14729136323368439</c:v>
                </c:pt>
                <c:pt idx="5">
                  <c:v>0.15648694088566115</c:v>
                </c:pt>
                <c:pt idx="6">
                  <c:v>0.16371891916414053</c:v>
                </c:pt>
                <c:pt idx="7">
                  <c:v>0.15927758128648559</c:v>
                </c:pt>
                <c:pt idx="8">
                  <c:v>0.1615311546688433</c:v>
                </c:pt>
                <c:pt idx="9">
                  <c:v>0.14216011831367872</c:v>
                </c:pt>
                <c:pt idx="10">
                  <c:v>0.13377939214973789</c:v>
                </c:pt>
                <c:pt idx="11">
                  <c:v>0.13168556362281819</c:v>
                </c:pt>
                <c:pt idx="12">
                  <c:v>0.13797480645129193</c:v>
                </c:pt>
                <c:pt idx="13">
                  <c:v>0.14148968879091073</c:v>
                </c:pt>
                <c:pt idx="14">
                  <c:v>0.13690867887950386</c:v>
                </c:pt>
                <c:pt idx="15">
                  <c:v>0.13937207888693623</c:v>
                </c:pt>
                <c:pt idx="16">
                  <c:v>0.1426166703941108</c:v>
                </c:pt>
                <c:pt idx="17">
                  <c:v>0.14204689306525198</c:v>
                </c:pt>
                <c:pt idx="18">
                  <c:v>0.14158373315855755</c:v>
                </c:pt>
                <c:pt idx="19">
                  <c:v>0.14197246802472055</c:v>
                </c:pt>
                <c:pt idx="20">
                  <c:v>0.13960116432250785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4D-4D43-B0B0-5951C299FEB0}"/>
            </c:ext>
          </c:extLst>
        </c:ser>
        <c:ser>
          <c:idx val="4"/>
          <c:order val="4"/>
          <c:tx>
            <c:strRef>
              <c:f>Main!$A$95</c:f>
              <c:strCache>
                <c:ptCount val="1"/>
                <c:pt idx="0">
                  <c:v>   Други данъци</c:v>
                </c:pt>
              </c:strCache>
            </c:strRef>
          </c:tx>
          <c:spPr>
            <a:pattFill prst="narHorz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5"/>
              </a:innerShdw>
            </a:effectLst>
          </c:spPr>
          <c:invertIfNegative val="0"/>
          <c:cat>
            <c:strRef>
              <c:f>Main!$E$4:$AA$4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Main!$E$95:$Y$95</c:f>
              <c:numCache>
                <c:formatCode>0.0%</c:formatCode>
                <c:ptCount val="21"/>
                <c:pt idx="0">
                  <c:v>7.7656654096182956E-3</c:v>
                </c:pt>
                <c:pt idx="1">
                  <c:v>7.6113549792736811E-3</c:v>
                </c:pt>
                <c:pt idx="2">
                  <c:v>8.886337176468544E-3</c:v>
                </c:pt>
                <c:pt idx="3">
                  <c:v>9.8021795073316553E-3</c:v>
                </c:pt>
                <c:pt idx="4">
                  <c:v>9.9366160776480344E-3</c:v>
                </c:pt>
                <c:pt idx="5">
                  <c:v>9.3541498683068127E-3</c:v>
                </c:pt>
                <c:pt idx="6">
                  <c:v>1.0846430960977857E-2</c:v>
                </c:pt>
                <c:pt idx="7">
                  <c:v>1.0799139357108647E-2</c:v>
                </c:pt>
                <c:pt idx="8">
                  <c:v>1.120152801315317E-2</c:v>
                </c:pt>
                <c:pt idx="9">
                  <c:v>9.3741840157814272E-3</c:v>
                </c:pt>
                <c:pt idx="10">
                  <c:v>9.4736645200279163E-3</c:v>
                </c:pt>
                <c:pt idx="11">
                  <c:v>9.7052223522995553E-3</c:v>
                </c:pt>
                <c:pt idx="12">
                  <c:v>9.89391900319651E-3</c:v>
                </c:pt>
                <c:pt idx="13">
                  <c:v>9.9714035604316111E-3</c:v>
                </c:pt>
                <c:pt idx="14">
                  <c:v>9.7935969413135374E-3</c:v>
                </c:pt>
                <c:pt idx="15">
                  <c:v>9.686250340216529E-3</c:v>
                </c:pt>
                <c:pt idx="16">
                  <c:v>1.0357341533226639E-2</c:v>
                </c:pt>
                <c:pt idx="17">
                  <c:v>1.0148606058364464E-2</c:v>
                </c:pt>
                <c:pt idx="18">
                  <c:v>1.015362578018166E-2</c:v>
                </c:pt>
                <c:pt idx="19">
                  <c:v>1.0042236634380922E-2</c:v>
                </c:pt>
                <c:pt idx="20">
                  <c:v>9.6750782920114534E-3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4D-4D43-B0B0-5951C299F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5020240"/>
        <c:axId val="25502080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Main!$A$86</c15:sqref>
                        </c15:formulaRef>
                      </c:ext>
                    </c:extLst>
                    <c:strCache>
                      <c:ptCount val="1"/>
                      <c:pt idx="0">
                        <c:v> Данъчни приходи</c:v>
                      </c:pt>
                    </c:strCache>
                  </c:strRef>
                </c:tx>
                <c:spPr>
                  <a:pattFill prst="narHorz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ln>
                    <a:noFill/>
                  </a:ln>
                  <a:effectLst>
                    <a:innerShdw blurRad="114300">
                      <a:schemeClr val="accent1"/>
                    </a:innerShdw>
                  </a:effectLst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bg-BG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Main!$E$4:$AA$4</c15:sqref>
                        </c15:formulaRef>
                      </c:ext>
                    </c:extLst>
                    <c:strCache>
                      <c:ptCount val="23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  <c:pt idx="17">
                        <c:v>2017</c:v>
                      </c:pt>
                      <c:pt idx="18">
                        <c:v>2018</c:v>
                      </c:pt>
                      <c:pt idx="19">
                        <c:v>2019</c:v>
                      </c:pt>
                      <c:pt idx="20">
                        <c:v>2020</c:v>
                      </c:pt>
                      <c:pt idx="21">
                        <c:v>2021</c:v>
                      </c:pt>
                      <c:pt idx="22">
                        <c:v>2022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Main!$J$86:$Y$86</c15:sqref>
                        </c15:formulaRef>
                      </c:ext>
                    </c:extLst>
                    <c:numCache>
                      <c:formatCode>0.0%</c:formatCode>
                      <c:ptCount val="16"/>
                      <c:pt idx="0">
                        <c:v>0.30805575376299743</c:v>
                      </c:pt>
                      <c:pt idx="1">
                        <c:v>0.30454032831698358</c:v>
                      </c:pt>
                      <c:pt idx="2">
                        <c:v>0.30452737369807126</c:v>
                      </c:pt>
                      <c:pt idx="3">
                        <c:v>0.30453112342843508</c:v>
                      </c:pt>
                      <c:pt idx="4">
                        <c:v>0.27577107360211278</c:v>
                      </c:pt>
                      <c:pt idx="5">
                        <c:v>0.25554646542443027</c:v>
                      </c:pt>
                      <c:pt idx="6">
                        <c:v>0.25525196728714356</c:v>
                      </c:pt>
                      <c:pt idx="7">
                        <c:v>0.26188074772377173</c:v>
                      </c:pt>
                      <c:pt idx="8">
                        <c:v>0.27307734786221682</c:v>
                      </c:pt>
                      <c:pt idx="9">
                        <c:v>0.27460708874600387</c:v>
                      </c:pt>
                      <c:pt idx="10">
                        <c:v>0.27823482645470005</c:v>
                      </c:pt>
                      <c:pt idx="11">
                        <c:v>0.2829124297552405</c:v>
                      </c:pt>
                      <c:pt idx="12">
                        <c:v>0.28914027342080639</c:v>
                      </c:pt>
                      <c:pt idx="13">
                        <c:v>0.29386532935629905</c:v>
                      </c:pt>
                      <c:pt idx="14">
                        <c:v>0.29729638332938835</c:v>
                      </c:pt>
                      <c:pt idx="15">
                        <c:v>0.29462802420150036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4-404D-4D43-B0B0-5951C299FEB0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0"/>
          <c:tx>
            <c:strRef>
              <c:f>Main!$A$84</c:f>
              <c:strCache>
                <c:ptCount val="1"/>
                <c:pt idx="0">
                  <c:v>Приходи и помощи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Main!$E$4:$Y$4</c:f>
              <c:strCach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Main!$E$84:$Y$84</c:f>
              <c:numCache>
                <c:formatCode>0.0%</c:formatCode>
                <c:ptCount val="21"/>
                <c:pt idx="0">
                  <c:v>0.39337751977528512</c:v>
                </c:pt>
                <c:pt idx="1">
                  <c:v>0.3820166508598789</c:v>
                </c:pt>
                <c:pt idx="2">
                  <c:v>0.36759051891952949</c:v>
                </c:pt>
                <c:pt idx="3">
                  <c:v>0.38402067825206093</c:v>
                </c:pt>
                <c:pt idx="4">
                  <c:v>0.38482701759410504</c:v>
                </c:pt>
                <c:pt idx="5">
                  <c:v>0.38309778249633075</c:v>
                </c:pt>
                <c:pt idx="6">
                  <c:v>0.37370983924992701</c:v>
                </c:pt>
                <c:pt idx="7">
                  <c:v>0.37921449552587677</c:v>
                </c:pt>
                <c:pt idx="8">
                  <c:v>0.37523122434292172</c:v>
                </c:pt>
                <c:pt idx="9">
                  <c:v>0.3423349077192897</c:v>
                </c:pt>
                <c:pt idx="10">
                  <c:v>0.32164628879278678</c:v>
                </c:pt>
                <c:pt idx="11">
                  <c:v>0.3145447340007459</c:v>
                </c:pt>
                <c:pt idx="12">
                  <c:v>0.33414152197309926</c:v>
                </c:pt>
                <c:pt idx="13">
                  <c:v>0.35372803576891693</c:v>
                </c:pt>
                <c:pt idx="14">
                  <c:v>0.35070500751319156</c:v>
                </c:pt>
                <c:pt idx="15">
                  <c:v>0.36045342305012357</c:v>
                </c:pt>
                <c:pt idx="16">
                  <c:v>0.35712164084014292</c:v>
                </c:pt>
                <c:pt idx="17">
                  <c:v>0.34519909141560101</c:v>
                </c:pt>
                <c:pt idx="18">
                  <c:v>0.36146561361770962</c:v>
                </c:pt>
                <c:pt idx="19">
                  <c:v>0.3711887829758902</c:v>
                </c:pt>
                <c:pt idx="20">
                  <c:v>0.36938525980326414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04D-4D43-B0B0-5951C299FE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020240"/>
        <c:axId val="255020800"/>
      </c:lineChart>
      <c:catAx>
        <c:axId val="255020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020800"/>
        <c:crosses val="autoZero"/>
        <c:auto val="1"/>
        <c:lblAlgn val="ctr"/>
        <c:lblOffset val="100"/>
        <c:noMultiLvlLbl val="0"/>
      </c:catAx>
      <c:valAx>
        <c:axId val="255020800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</a:t>
                </a:r>
                <a:r>
                  <a:rPr lang="bg-BG"/>
                  <a:t>от БВП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bg-BG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020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Разлика</a:t>
            </a:r>
            <a:r>
              <a:rPr lang="bg-BG" baseline="0"/>
              <a:t> план-изпълннение (млн.лв.)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'Diff plan-exec'!$A$7</c:f>
              <c:strCache>
                <c:ptCount val="1"/>
                <c:pt idx="0">
                  <c:v>Приходи и помощи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plan-exec'!$B$7:$U$7</c:f>
              <c:numCache>
                <c:formatCode>#,##0.0</c:formatCode>
                <c:ptCount val="20"/>
                <c:pt idx="0">
                  <c:v>935.1951450000015</c:v>
                </c:pt>
                <c:pt idx="1">
                  <c:v>410.37547099999938</c:v>
                </c:pt>
                <c:pt idx="2">
                  <c:v>117.23552299999938</c:v>
                </c:pt>
                <c:pt idx="3">
                  <c:v>695.81620000000112</c:v>
                </c:pt>
                <c:pt idx="4">
                  <c:v>1493.6734000000015</c:v>
                </c:pt>
                <c:pt idx="5">
                  <c:v>1763.8999999999996</c:v>
                </c:pt>
                <c:pt idx="6">
                  <c:v>1776</c:v>
                </c:pt>
                <c:pt idx="7">
                  <c:v>2685.6141000000025</c:v>
                </c:pt>
                <c:pt idx="8">
                  <c:v>120.90914899999916</c:v>
                </c:pt>
                <c:pt idx="9">
                  <c:v>-7515.4436059999971</c:v>
                </c:pt>
                <c:pt idx="10">
                  <c:v>-615.55690228000094</c:v>
                </c:pt>
                <c:pt idx="11">
                  <c:v>-830.3275640200045</c:v>
                </c:pt>
                <c:pt idx="12">
                  <c:v>-1282.7522690000005</c:v>
                </c:pt>
                <c:pt idx="13">
                  <c:v>-1407.713668999997</c:v>
                </c:pt>
                <c:pt idx="14">
                  <c:v>-1476.9695129999964</c:v>
                </c:pt>
                <c:pt idx="15">
                  <c:v>1852.0185969999984</c:v>
                </c:pt>
                <c:pt idx="16">
                  <c:v>941.60000000000582</c:v>
                </c:pt>
                <c:pt idx="17">
                  <c:v>-122.8913770000072</c:v>
                </c:pt>
                <c:pt idx="18">
                  <c:v>1437.0000000000073</c:v>
                </c:pt>
                <c:pt idx="19">
                  <c:v>191.52113900000404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CF-4B55-BB25-DEC600C6EEDA}"/>
            </c:ext>
          </c:extLst>
        </c:ser>
        <c:ser>
          <c:idx val="1"/>
          <c:order val="1"/>
          <c:tx>
            <c:strRef>
              <c:f>'Diff plan-exec'!$A$9</c:f>
              <c:strCache>
                <c:ptCount val="1"/>
                <c:pt idx="0">
                  <c:v> Данъчни приходи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plan-exec'!$B$9:$U$9</c:f>
              <c:numCache>
                <c:formatCode>#,##0.0</c:formatCode>
                <c:ptCount val="20"/>
                <c:pt idx="0">
                  <c:v>176.22664500000064</c:v>
                </c:pt>
                <c:pt idx="1">
                  <c:v>-101.39275400000042</c:v>
                </c:pt>
                <c:pt idx="2">
                  <c:v>-87.052042999999685</c:v>
                </c:pt>
                <c:pt idx="3">
                  <c:v>451.6242000000002</c:v>
                </c:pt>
                <c:pt idx="4">
                  <c:v>1245.5856440000007</c:v>
                </c:pt>
                <c:pt idx="5">
                  <c:v>1288.0310000000009</c:v>
                </c:pt>
                <c:pt idx="6">
                  <c:v>1276.8307000000004</c:v>
                </c:pt>
                <c:pt idx="7">
                  <c:v>1773.8510000000024</c:v>
                </c:pt>
                <c:pt idx="8">
                  <c:v>-11.975375999998505</c:v>
                </c:pt>
                <c:pt idx="9">
                  <c:v>-5556.3048880000024</c:v>
                </c:pt>
                <c:pt idx="10">
                  <c:v>-203.6274889999986</c:v>
                </c:pt>
                <c:pt idx="11">
                  <c:v>-93.381706000000122</c:v>
                </c:pt>
                <c:pt idx="12">
                  <c:v>-68.339849000003596</c:v>
                </c:pt>
                <c:pt idx="13">
                  <c:v>-480.86914799999795</c:v>
                </c:pt>
                <c:pt idx="14">
                  <c:v>-1300.9258519999967</c:v>
                </c:pt>
                <c:pt idx="15">
                  <c:v>843.59999999999854</c:v>
                </c:pt>
                <c:pt idx="16">
                  <c:v>910.50000000000728</c:v>
                </c:pt>
                <c:pt idx="17">
                  <c:v>1544.2463229999958</c:v>
                </c:pt>
                <c:pt idx="18">
                  <c:v>1093.2000000000007</c:v>
                </c:pt>
                <c:pt idx="19">
                  <c:v>733.70000000000437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CF-4B55-BB25-DEC600C6E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023600"/>
        <c:axId val="255024160"/>
      </c:barChart>
      <c:catAx>
        <c:axId val="25502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024160"/>
        <c:crosses val="autoZero"/>
        <c:auto val="1"/>
        <c:lblAlgn val="ctr"/>
        <c:lblOffset val="100"/>
        <c:tickLblSkip val="1"/>
        <c:noMultiLvlLbl val="0"/>
      </c:catAx>
      <c:valAx>
        <c:axId val="25502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5023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400" b="0" i="0" u="none" strike="noStrike" baseline="0">
                <a:effectLst/>
              </a:rPr>
              <a:t>Разлика план-изпълннение </a:t>
            </a:r>
            <a:r>
              <a:rPr lang="bg-BG"/>
              <a:t>(в % от БВП)</a:t>
            </a:r>
          </a:p>
          <a:p>
            <a:pPr>
              <a:defRPr/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graf1!$BK$49</c:f>
              <c:strCache>
                <c:ptCount val="1"/>
                <c:pt idx="0">
                  <c:v>Приходи и помощи (% от БВП)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plan-exec'!$B$59:$U$59</c:f>
              <c:numCache>
                <c:formatCode>0.0%</c:formatCode>
                <c:ptCount val="20"/>
                <c:pt idx="0">
                  <c:v>-3.8136624737325653E-2</c:v>
                </c:pt>
                <c:pt idx="1">
                  <c:v>-2.3054433861850965E-2</c:v>
                </c:pt>
                <c:pt idx="2">
                  <c:v>-1.8519468320207899E-2</c:v>
                </c:pt>
                <c:pt idx="3">
                  <c:v>5.0009676060448482E-3</c:v>
                </c:pt>
                <c:pt idx="4">
                  <c:v>6.7183900502038596E-3</c:v>
                </c:pt>
                <c:pt idx="5">
                  <c:v>-9.9143356373315727E-3</c:v>
                </c:pt>
                <c:pt idx="6">
                  <c:v>-2.6549722213964566E-2</c:v>
                </c:pt>
                <c:pt idx="7">
                  <c:v>-3.8794538321721084E-2</c:v>
                </c:pt>
                <c:pt idx="8">
                  <c:v>-6.5408207849069977E-2</c:v>
                </c:pt>
                <c:pt idx="9">
                  <c:v>-0.10069836437705648</c:v>
                </c:pt>
                <c:pt idx="10">
                  <c:v>-6.482998564910375E-2</c:v>
                </c:pt>
                <c:pt idx="11">
                  <c:v>-2.5485391834947635E-2</c:v>
                </c:pt>
                <c:pt idx="12">
                  <c:v>-1.8088690328901258E-2</c:v>
                </c:pt>
                <c:pt idx="13">
                  <c:v>-1.9156876976830772E-2</c:v>
                </c:pt>
                <c:pt idx="14">
                  <c:v>-2.7884632358348704E-2</c:v>
                </c:pt>
                <c:pt idx="15">
                  <c:v>-7.8225846385996944E-3</c:v>
                </c:pt>
                <c:pt idx="16">
                  <c:v>-1.6880425256836751E-2</c:v>
                </c:pt>
                <c:pt idx="17">
                  <c:v>-2.884631666965759E-2</c:v>
                </c:pt>
                <c:pt idx="18">
                  <c:v>-3.609763266712418E-3</c:v>
                </c:pt>
                <c:pt idx="19">
                  <c:v>-5.5507284146880664E-3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E9-49E3-AE3D-A1E8D5D3FEEC}"/>
            </c:ext>
          </c:extLst>
        </c:ser>
        <c:ser>
          <c:idx val="1"/>
          <c:order val="1"/>
          <c:tx>
            <c:strRef>
              <c:f>graf1!$BK$50</c:f>
              <c:strCache>
                <c:ptCount val="1"/>
                <c:pt idx="0">
                  <c:v> Данъчни приходи (% от БВП)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'Diff plan-exec'!$B$4:$U$4</c:f>
              <c:strCach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strCache>
            </c:strRef>
          </c:cat>
          <c:val>
            <c:numRef>
              <c:f>'Diff plan-exec'!$B$61:$U$61</c:f>
              <c:numCache>
                <c:formatCode>0.0%</c:formatCode>
                <c:ptCount val="20"/>
                <c:pt idx="0">
                  <c:v>-5.3862715918663651E-2</c:v>
                </c:pt>
                <c:pt idx="1">
                  <c:v>-3.2787734742782737E-2</c:v>
                </c:pt>
                <c:pt idx="2">
                  <c:v>-1.9696937400509873E-2</c:v>
                </c:pt>
                <c:pt idx="3">
                  <c:v>1.1724143294989386E-3</c:v>
                </c:pt>
                <c:pt idx="4">
                  <c:v>6.5144280037374158E-3</c:v>
                </c:pt>
                <c:pt idx="5">
                  <c:v>-1.1125244229407583E-2</c:v>
                </c:pt>
                <c:pt idx="6">
                  <c:v>-2.5372376602846136E-2</c:v>
                </c:pt>
                <c:pt idx="7">
                  <c:v>-3.8639556944661591E-2</c:v>
                </c:pt>
                <c:pt idx="8">
                  <c:v>-5.4868335339045615E-2</c:v>
                </c:pt>
                <c:pt idx="9">
                  <c:v>-7.4343915851517228E-2</c:v>
                </c:pt>
                <c:pt idx="10">
                  <c:v>-4.7013438854671796E-2</c:v>
                </c:pt>
                <c:pt idx="11">
                  <c:v>-1.315080553525283E-2</c:v>
                </c:pt>
                <c:pt idx="12">
                  <c:v>-2.6980171759575788E-3</c:v>
                </c:pt>
                <c:pt idx="13">
                  <c:v>-7.3536464190093742E-3</c:v>
                </c:pt>
                <c:pt idx="14">
                  <c:v>-2.3604526561294248E-2</c:v>
                </c:pt>
                <c:pt idx="15">
                  <c:v>-1.3149095182454384E-2</c:v>
                </c:pt>
                <c:pt idx="16">
                  <c:v>-1.1508655308146987E-2</c:v>
                </c:pt>
                <c:pt idx="17">
                  <c:v>-6.7766698494768352E-3</c:v>
                </c:pt>
                <c:pt idx="18">
                  <c:v>-3.6517235890359823E-3</c:v>
                </c:pt>
                <c:pt idx="19">
                  <c:v>5.3917616861454132E-4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E9-49E3-AE3D-A1E8D5D3FE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285360"/>
        <c:axId val="253285920"/>
      </c:barChart>
      <c:catAx>
        <c:axId val="25328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3285920"/>
        <c:crosses val="autoZero"/>
        <c:auto val="1"/>
        <c:lblAlgn val="ctr"/>
        <c:lblOffset val="100"/>
        <c:noMultiLvlLbl val="0"/>
      </c:catAx>
      <c:valAx>
        <c:axId val="25328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328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changes!$A$7</c:f>
              <c:strCache>
                <c:ptCount val="1"/>
                <c:pt idx="0">
                  <c:v>Приходи и помощи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changes!$D$4:$X$4</c:f>
              <c:strCache>
                <c:ptCount val="2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changes!$D$7:$X$7</c:f>
              <c:numCache>
                <c:formatCode>0.0%</c:formatCode>
                <c:ptCount val="21"/>
                <c:pt idx="0">
                  <c:v>8.6393211244070178E-2</c:v>
                </c:pt>
                <c:pt idx="1">
                  <c:v>0.1433659535787617</c:v>
                </c:pt>
                <c:pt idx="2">
                  <c:v>6.9934648041135805E-2</c:v>
                </c:pt>
                <c:pt idx="3">
                  <c:v>5.7943718131840738E-2</c:v>
                </c:pt>
                <c:pt idx="4">
                  <c:v>0.12347993664786516</c:v>
                </c:pt>
                <c:pt idx="5">
                  <c:v>0.12691494089980293</c:v>
                </c:pt>
                <c:pt idx="6">
                  <c:v>0.13603127126605541</c:v>
                </c:pt>
                <c:pt idx="7">
                  <c:v>0.11224614427998802</c:v>
                </c:pt>
                <c:pt idx="8">
                  <c:v>0.20110882000599006</c:v>
                </c:pt>
                <c:pt idx="9">
                  <c:v>0.13507015519722421</c:v>
                </c:pt>
                <c:pt idx="10">
                  <c:v>-8.3196110080063335E-2</c:v>
                </c:pt>
                <c:pt idx="11">
                  <c:v>-4.4256205891805567E-2</c:v>
                </c:pt>
                <c:pt idx="12">
                  <c:v>6.0395725301134462E-2</c:v>
                </c:pt>
                <c:pt idx="13">
                  <c:v>8.2408752685839914E-2</c:v>
                </c:pt>
                <c:pt idx="14">
                  <c:v>5.4887838108899301E-2</c:v>
                </c:pt>
                <c:pt idx="15">
                  <c:v>1.4906352572192416E-2</c:v>
                </c:pt>
                <c:pt idx="16">
                  <c:v>9.4908896107411822E-2</c:v>
                </c:pt>
                <c:pt idx="17">
                  <c:v>5.4629316716260368E-2</c:v>
                </c:pt>
                <c:pt idx="18">
                  <c:v>3.9965624333763161E-2</c:v>
                </c:pt>
                <c:pt idx="19">
                  <c:v>0.1227267154462075</c:v>
                </c:pt>
                <c:pt idx="20">
                  <c:v>0.11090848225387062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BC-4829-AD73-BC6C7FC3B14A}"/>
            </c:ext>
          </c:extLst>
        </c:ser>
        <c:ser>
          <c:idx val="1"/>
          <c:order val="1"/>
          <c:tx>
            <c:strRef>
              <c:f>changes!$A$9</c:f>
              <c:strCache>
                <c:ptCount val="1"/>
                <c:pt idx="0">
                  <c:v> Данъчни приходи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changes!$D$4:$X$4</c:f>
              <c:strCache>
                <c:ptCount val="21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</c:strCache>
            </c:strRef>
          </c:cat>
          <c:val>
            <c:numRef>
              <c:f>changes!$D$9:$X$9</c:f>
              <c:numCache>
                <c:formatCode>0.0%</c:formatCode>
                <c:ptCount val="21"/>
                <c:pt idx="0">
                  <c:v>5.7271965301238348E-2</c:v>
                </c:pt>
                <c:pt idx="1">
                  <c:v>0.16398228858570718</c:v>
                </c:pt>
                <c:pt idx="2">
                  <c:v>5.5498934471573946E-2</c:v>
                </c:pt>
                <c:pt idx="3">
                  <c:v>4.4206616168387836E-2</c:v>
                </c:pt>
                <c:pt idx="4">
                  <c:v>0.15811358699831257</c:v>
                </c:pt>
                <c:pt idx="5">
                  <c:v>0.14975192053369346</c:v>
                </c:pt>
                <c:pt idx="6">
                  <c:v>0.13346224298501075</c:v>
                </c:pt>
                <c:pt idx="7">
                  <c:v>0.12717539872290207</c:v>
                </c:pt>
                <c:pt idx="8">
                  <c:v>0.18362324054211521</c:v>
                </c:pt>
                <c:pt idx="9">
                  <c:v>0.14713362969746391</c:v>
                </c:pt>
                <c:pt idx="10">
                  <c:v>-9.0000284019552179E-2</c:v>
                </c:pt>
                <c:pt idx="11">
                  <c:v>-5.738293772464631E-2</c:v>
                </c:pt>
                <c:pt idx="12">
                  <c:v>8.308692711716037E-2</c:v>
                </c:pt>
                <c:pt idx="13">
                  <c:v>4.5388557295827692E-2</c:v>
                </c:pt>
                <c:pt idx="14">
                  <c:v>3.9080879666216539E-2</c:v>
                </c:pt>
                <c:pt idx="15">
                  <c:v>2.938907342719177E-2</c:v>
                </c:pt>
                <c:pt idx="16">
                  <c:v>7.937049583052036E-2</c:v>
                </c:pt>
                <c:pt idx="17">
                  <c:v>8.2364064291605699E-2</c:v>
                </c:pt>
                <c:pt idx="18">
                  <c:v>9.9567936415303704E-2</c:v>
                </c:pt>
                <c:pt idx="19">
                  <c:v>8.97238972161436E-2</c:v>
                </c:pt>
                <c:pt idx="20">
                  <c:v>9.4439360332552624E-2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BC-4829-AD73-BC6C7FC3B1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289840"/>
        <c:axId val="253290400"/>
      </c:barChart>
      <c:lineChart>
        <c:grouping val="standard"/>
        <c:varyColors val="0"/>
        <c:ser>
          <c:idx val="2"/>
          <c:order val="2"/>
          <c:tx>
            <c:strRef>
              <c:f>graf1!$BK$49</c:f>
              <c:strCache>
                <c:ptCount val="1"/>
                <c:pt idx="0">
                  <c:v>Приходи и помощи (% от БВП)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changes!$D$58:$X$58</c:f>
              <c:numCache>
                <c:formatCode>0.0%</c:formatCode>
                <c:ptCount val="21"/>
                <c:pt idx="0">
                  <c:v>0.14786892683627073</c:v>
                </c:pt>
                <c:pt idx="1">
                  <c:v>1.807498715240996E-2</c:v>
                </c:pt>
                <c:pt idx="2">
                  <c:v>-2.8880320669813719E-2</c:v>
                </c:pt>
                <c:pt idx="3">
                  <c:v>-3.776309725735183E-2</c:v>
                </c:pt>
                <c:pt idx="4">
                  <c:v>4.4696907256545071E-2</c:v>
                </c:pt>
                <c:pt idx="5">
                  <c:v>2.0997289669772989E-3</c:v>
                </c:pt>
                <c:pt idx="6">
                  <c:v>-4.4935387036628693E-3</c:v>
                </c:pt>
                <c:pt idx="7">
                  <c:v>-2.4505344784901406E-2</c:v>
                </c:pt>
                <c:pt idx="8">
                  <c:v>1.472976009140714E-2</c:v>
                </c:pt>
                <c:pt idx="9">
                  <c:v>-1.0504005595649124E-2</c:v>
                </c:pt>
                <c:pt idx="10">
                  <c:v>-8.7669454164529426E-2</c:v>
                </c:pt>
                <c:pt idx="11">
                  <c:v>-6.0433857196553586E-2</c:v>
                </c:pt>
                <c:pt idx="12">
                  <c:v>-2.2078771120582985E-2</c:v>
                </c:pt>
                <c:pt idx="13">
                  <c:v>6.2302069798144899E-2</c:v>
                </c:pt>
                <c:pt idx="14">
                  <c:v>5.8617419589638731E-2</c:v>
                </c:pt>
                <c:pt idx="15">
                  <c:v>-8.5461935442975312E-3</c:v>
                </c:pt>
                <c:pt idx="16">
                  <c:v>2.7796624878717591E-2</c:v>
                </c:pt>
                <c:pt idx="17">
                  <c:v>-9.2433085578365048E-3</c:v>
                </c:pt>
                <c:pt idx="18">
                  <c:v>-3.3385121653489391E-2</c:v>
                </c:pt>
                <c:pt idx="19">
                  <c:v>4.7122146629652084E-2</c:v>
                </c:pt>
                <c:pt idx="20">
                  <c:v>2.6899292745627301E-2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8BC-4829-AD73-BC6C7FC3B14A}"/>
            </c:ext>
          </c:extLst>
        </c:ser>
        <c:ser>
          <c:idx val="3"/>
          <c:order val="3"/>
          <c:tx>
            <c:strRef>
              <c:f>graf1!$BK$50</c:f>
              <c:strCache>
                <c:ptCount val="1"/>
                <c:pt idx="0">
                  <c:v> Данъчни приходи (% от БВП)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changes!$D$60:$X$60</c:f>
              <c:numCache>
                <c:formatCode>0.0%</c:formatCode>
                <c:ptCount val="21"/>
                <c:pt idx="0">
                  <c:v>0.11709979740637055</c:v>
                </c:pt>
                <c:pt idx="1">
                  <c:v>3.6432167486168954E-2</c:v>
                </c:pt>
                <c:pt idx="2">
                  <c:v>-4.1982808338795419E-2</c:v>
                </c:pt>
                <c:pt idx="3">
                  <c:v>-5.0257473110647877E-2</c:v>
                </c:pt>
                <c:pt idx="4">
                  <c:v>7.6901903739234667E-2</c:v>
                </c:pt>
                <c:pt idx="5">
                  <c:v>2.2407322975157795E-2</c:v>
                </c:pt>
                <c:pt idx="6">
                  <c:v>-6.7447832932442386E-3</c:v>
                </c:pt>
                <c:pt idx="7">
                  <c:v>-1.1411653257801024E-2</c:v>
                </c:pt>
                <c:pt idx="8">
                  <c:v>-4.2538270658365462E-5</c:v>
                </c:pt>
                <c:pt idx="9">
                  <c:v>1.2313278501929759E-5</c:v>
                </c:pt>
                <c:pt idx="10">
                  <c:v>-9.4440428625289341E-2</c:v>
                </c:pt>
                <c:pt idx="11">
                  <c:v>-7.3338395914804733E-2</c:v>
                </c:pt>
                <c:pt idx="12">
                  <c:v>-1.1524250073174924E-3</c:v>
                </c:pt>
                <c:pt idx="13">
                  <c:v>2.5969556697563734E-2</c:v>
                </c:pt>
                <c:pt idx="14">
                  <c:v>4.2754575262841099E-2</c:v>
                </c:pt>
                <c:pt idx="15">
                  <c:v>5.6018593111535342E-3</c:v>
                </c:pt>
                <c:pt idx="16">
                  <c:v>1.3210648440512784E-2</c:v>
                </c:pt>
                <c:pt idx="17">
                  <c:v>1.6811710310111083E-2</c:v>
                </c:pt>
                <c:pt idx="18">
                  <c:v>2.2013326423847346E-2</c:v>
                </c:pt>
                <c:pt idx="19">
                  <c:v>1.634174264135102E-2</c:v>
                </c:pt>
                <c:pt idx="20">
                  <c:v>1.1675599774239709E-2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8BC-4829-AD73-BC6C7FC3B1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289840"/>
        <c:axId val="253290400"/>
      </c:lineChart>
      <c:catAx>
        <c:axId val="25328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3290400"/>
        <c:crosses val="autoZero"/>
        <c:auto val="1"/>
        <c:lblAlgn val="ctr"/>
        <c:lblOffset val="100"/>
        <c:noMultiLvlLbl val="0"/>
      </c:catAx>
      <c:valAx>
        <c:axId val="25329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5328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0.06396</cdr:x>
      <cdr:y>0</cdr:y>
    </cdr:from>
    <cdr:to>
      <cdr:x>0.46126</cdr:x>
      <cdr:y>0.06532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2444" y="0"/>
          <a:ext cx="1816442" cy="1791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 dirty="0" smtClean="0">
              <a:solidFill>
                <a:srgbClr val="FF0000"/>
              </a:solidFill>
            </a:rPr>
            <a:t>Проциклицно затягане</a:t>
          </a:r>
          <a:endParaRPr lang="en-US" sz="1100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86728-6E01-4DBA-9E32-F286C4CFC20B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7E85F-7D75-43B3-91FE-61CB4AACE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2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E85F-7D75-43B3-91FE-61CB4AACE3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5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Бюджетното</a:t>
            </a:r>
            <a:r>
              <a:rPr lang="bg-BG" baseline="0" dirty="0" smtClean="0"/>
              <a:t> салдо е нивото в % от БВП, на другите елементи е темпа изчислен през БВП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E85F-7D75-43B3-91FE-61CB4AACE3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22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E85F-7D75-43B3-91FE-61CB4AACE3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40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Честно казано, проф.</a:t>
            </a:r>
            <a:r>
              <a:rPr lang="bg-BG" baseline="0" dirty="0" smtClean="0"/>
              <a:t> Вазов ме постави в деликатно положение настоявайки да поговорим за сегашната криза и какво да се прави.</a:t>
            </a:r>
            <a:endParaRPr lang="bg-BG" dirty="0" smtClean="0"/>
          </a:p>
          <a:p>
            <a:r>
              <a:rPr lang="bg-BG" dirty="0" smtClean="0"/>
              <a:t>За</a:t>
            </a:r>
            <a:r>
              <a:rPr lang="bg-BG" baseline="0" dirty="0" smtClean="0"/>
              <a:t> съжаление, фискалната политика е силно доминирана от политическите решения в общността. Имам, предвид аспекта, че политиците масово се влият и бягат от отговорността да вземат различните решения.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E85F-7D75-43B3-91FE-61CB4AACE33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9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5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1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91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29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0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3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8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67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5F21386-DEFB-460E-9D6D-6BD238F696C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7FC8B27-5376-4112-A25B-9AE2C3CF7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8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559" y="2524259"/>
            <a:ext cx="9650054" cy="2253122"/>
          </a:xfrm>
        </p:spPr>
        <p:txBody>
          <a:bodyPr>
            <a:normAutofit/>
          </a:bodyPr>
          <a:lstStyle/>
          <a:p>
            <a:r>
              <a:rPr lang="bg-BG" dirty="0" smtClean="0"/>
              <a:t>Фискална политика- прилики и разлики 2004-2020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5466978"/>
            <a:ext cx="6801612" cy="1239894"/>
          </a:xfrm>
        </p:spPr>
        <p:txBody>
          <a:bodyPr>
            <a:normAutofit/>
          </a:bodyPr>
          <a:lstStyle/>
          <a:p>
            <a:r>
              <a:rPr lang="bg-BG" dirty="0" smtClean="0"/>
              <a:t>Любомир Дацов</a:t>
            </a:r>
          </a:p>
          <a:p>
            <a:r>
              <a:rPr lang="en-US" dirty="0" smtClean="0"/>
              <a:t>14 </a:t>
            </a:r>
            <a:r>
              <a:rPr lang="bg-BG" dirty="0" smtClean="0"/>
              <a:t>Април, ВУЗФ, София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7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Политика на бюджетно салдо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7163" y="4473146"/>
            <a:ext cx="11844337" cy="2285999"/>
          </a:xfrm>
        </p:spPr>
        <p:txBody>
          <a:bodyPr>
            <a:noAutofit/>
          </a:bodyPr>
          <a:lstStyle/>
          <a:p>
            <a:r>
              <a:rPr lang="bg-BG" sz="1600" dirty="0" smtClean="0"/>
              <a:t>Има приемственост в консерватизма на политиката през различните периоди по </a:t>
            </a:r>
            <a:r>
              <a:rPr lang="bg-BG" sz="1600" dirty="0" smtClean="0"/>
              <a:t>принцип - </a:t>
            </a:r>
            <a:r>
              <a:rPr lang="bg-BG" sz="1600" dirty="0" smtClean="0"/>
              <a:t>общото е, че планираната фискална цел е по-малко „амбициозна“;</a:t>
            </a:r>
          </a:p>
          <a:p>
            <a:r>
              <a:rPr lang="bg-BG" sz="1600" dirty="0" smtClean="0"/>
              <a:t>През 2004-2008 </a:t>
            </a:r>
            <a:r>
              <a:rPr lang="bg-BG" sz="1600" dirty="0" smtClean="0"/>
              <a:t>г. антицикличността на политиката е по-изразена още на фазата на планирането, докато  </a:t>
            </a:r>
            <a:r>
              <a:rPr lang="bg-BG" sz="1600" dirty="0" smtClean="0"/>
              <a:t>през 2015-2020 </a:t>
            </a:r>
            <a:r>
              <a:rPr lang="bg-BG" sz="1600" dirty="0" smtClean="0"/>
              <a:t>г. се планират дефицити, въпреки положителния </a:t>
            </a:r>
            <a:r>
              <a:rPr lang="bg-BG" sz="1600" dirty="0" smtClean="0"/>
              <a:t>икономически цикъл</a:t>
            </a:r>
            <a:endParaRPr lang="bg-BG" sz="1600" dirty="0" smtClean="0"/>
          </a:p>
          <a:p>
            <a:r>
              <a:rPr lang="bg-BG" sz="1600" dirty="0" smtClean="0"/>
              <a:t>До </a:t>
            </a:r>
            <a:r>
              <a:rPr lang="bg-BG" sz="1600" dirty="0" smtClean="0"/>
              <a:t>2004-2008 </a:t>
            </a:r>
            <a:r>
              <a:rPr lang="bg-BG" sz="1600" dirty="0" smtClean="0"/>
              <a:t>г. изпълнението на бюджета е </a:t>
            </a:r>
            <a:r>
              <a:rPr lang="bg-BG" sz="1600" dirty="0" smtClean="0"/>
              <a:t>със </a:t>
            </a:r>
            <a:r>
              <a:rPr lang="bg-BG" sz="1600" dirty="0" smtClean="0"/>
              <a:t>значителни превишения на бюджетното салдо, адресиращи фазата на цикъла и понижаващи държавния дълг</a:t>
            </a:r>
          </a:p>
          <a:p>
            <a:r>
              <a:rPr lang="bg-BG" sz="1600" dirty="0" smtClean="0"/>
              <a:t>2015-20 г. поведението на властите е насочено към онова, което се наричаше „широко балансирано“ бюджетно салдо, таргетира се </a:t>
            </a:r>
            <a:r>
              <a:rPr lang="bg-BG" sz="1600" dirty="0" smtClean="0"/>
              <a:t>номиналният </a:t>
            </a:r>
            <a:r>
              <a:rPr lang="bg-BG" sz="1600" dirty="0" smtClean="0"/>
              <a:t>касов дефицит/превишение</a:t>
            </a:r>
          </a:p>
          <a:p>
            <a:endParaRPr lang="bg-BG" sz="1600" dirty="0" smtClean="0"/>
          </a:p>
          <a:p>
            <a:endParaRPr lang="en-US" sz="16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011160"/>
              </p:ext>
            </p:extLst>
          </p:nvPr>
        </p:nvGraphicFramePr>
        <p:xfrm>
          <a:off x="506626" y="1173892"/>
          <a:ext cx="11121082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42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4465" y="6573792"/>
            <a:ext cx="32239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Забележка: Изменението на разходите е представено с обратен знак</a:t>
            </a:r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506626" y="444843"/>
            <a:ext cx="11145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/>
              <a:t>До 2009 г. бюджетната </a:t>
            </a:r>
            <a:r>
              <a:rPr lang="bg-BG" sz="1600" dirty="0" smtClean="0"/>
              <a:t>консолидация </a:t>
            </a:r>
            <a:r>
              <a:rPr lang="bg-BG" sz="1600" dirty="0" smtClean="0"/>
              <a:t>основно е поради намаление на текущите разходи и частично увеличение на </a:t>
            </a:r>
            <a:r>
              <a:rPr lang="bg-BG" sz="1600" dirty="0" smtClean="0"/>
              <a:t>данъчните приходи</a:t>
            </a:r>
            <a:endParaRPr lang="bg-BG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/>
              <a:t>Последните 4 години имаме относителна бавна </a:t>
            </a:r>
            <a:r>
              <a:rPr lang="bg-BG" sz="1600" dirty="0" smtClean="0"/>
              <a:t>консолидация (негативна през 2019 г.), </a:t>
            </a:r>
            <a:r>
              <a:rPr lang="bg-BG" sz="1600" dirty="0" smtClean="0"/>
              <a:t>базирана на спестени </a:t>
            </a:r>
            <a:r>
              <a:rPr lang="bg-BG" sz="1600" dirty="0" smtClean="0"/>
              <a:t>капиталови </a:t>
            </a:r>
            <a:r>
              <a:rPr lang="bg-BG" sz="1600" dirty="0"/>
              <a:t>р</a:t>
            </a:r>
            <a:r>
              <a:rPr lang="bg-BG" sz="1600" dirty="0" smtClean="0"/>
              <a:t>азходи, поделен принос между данъчни, неданъчни приходи (</a:t>
            </a:r>
            <a:r>
              <a:rPr lang="bg-BG" sz="1600" dirty="0" smtClean="0"/>
              <a:t>енергийни фондове</a:t>
            </a:r>
            <a:r>
              <a:rPr lang="bg-BG" sz="1600" dirty="0" smtClean="0"/>
              <a:t>) и подобрени приходи от </a:t>
            </a:r>
            <a:r>
              <a:rPr lang="bg-BG" sz="1600" dirty="0" err="1" smtClean="0"/>
              <a:t>еврофондовете</a:t>
            </a:r>
            <a:endParaRPr lang="en-US" sz="1600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546051"/>
              </p:ext>
            </p:extLst>
          </p:nvPr>
        </p:nvGraphicFramePr>
        <p:xfrm>
          <a:off x="506627" y="1631092"/>
          <a:ext cx="11145795" cy="4942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08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75298"/>
            <a:ext cx="7729728" cy="1188720"/>
          </a:xfrm>
        </p:spPr>
        <p:txBody>
          <a:bodyPr/>
          <a:lstStyle/>
          <a:p>
            <a:r>
              <a:rPr lang="bg-BG" dirty="0" smtClean="0"/>
              <a:t>Управление на Приходите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1210"/>
            <a:ext cx="10515600" cy="4869627"/>
          </a:xfrm>
        </p:spPr>
        <p:txBody>
          <a:bodyPr>
            <a:normAutofit/>
          </a:bodyPr>
          <a:lstStyle/>
          <a:p>
            <a:r>
              <a:rPr lang="bg-BG" sz="2000" dirty="0" smtClean="0"/>
              <a:t>Периодът 2001-2020 </a:t>
            </a:r>
            <a:r>
              <a:rPr lang="bg-BG" sz="2000" dirty="0" smtClean="0"/>
              <a:t>г. не е хомогенен от гледна точка </a:t>
            </a:r>
            <a:r>
              <a:rPr lang="bg-BG" sz="2000" dirty="0" smtClean="0"/>
              <a:t>на управлението </a:t>
            </a:r>
            <a:r>
              <a:rPr lang="bg-BG" sz="2000" dirty="0" smtClean="0"/>
              <a:t>на приходната част:</a:t>
            </a:r>
          </a:p>
          <a:p>
            <a:pPr lvl="1"/>
            <a:r>
              <a:rPr lang="bg-BG" sz="2000" dirty="0" smtClean="0"/>
              <a:t>Като цяло се подобрява ефективността на събиране на данъци за целия период, но загубата на приходи през </a:t>
            </a:r>
            <a:r>
              <a:rPr lang="bg-BG" sz="2000" dirty="0" smtClean="0"/>
              <a:t>2010-2013 г</a:t>
            </a:r>
            <a:r>
              <a:rPr lang="bg-BG" sz="2000" dirty="0" smtClean="0"/>
              <a:t>. </a:t>
            </a:r>
            <a:r>
              <a:rPr lang="bg-BG" sz="2000" dirty="0"/>
              <a:t>н</a:t>
            </a:r>
            <a:r>
              <a:rPr lang="bg-BG" sz="2000" dirty="0" smtClean="0"/>
              <a:t>е може да бъде обяснена само с </a:t>
            </a:r>
            <a:r>
              <a:rPr lang="bg-BG" sz="2000" dirty="0" smtClean="0"/>
              <a:t>икономически причини</a:t>
            </a:r>
            <a:endParaRPr lang="bg-BG" sz="2000" dirty="0" smtClean="0"/>
          </a:p>
          <a:p>
            <a:pPr lvl="1"/>
            <a:r>
              <a:rPr lang="bg-BG" sz="2000" dirty="0" smtClean="0"/>
              <a:t>До 2009 г. е променена данъчната система в структурно отношение, данъчните ставки са системно намалявани</a:t>
            </a:r>
          </a:p>
          <a:p>
            <a:pPr lvl="1"/>
            <a:r>
              <a:rPr lang="bg-BG" sz="2000" dirty="0" smtClean="0"/>
              <a:t>Последните години системата се запазва в структурно отношение, запазена е политиката на широка данъчна основа, но има увеличение на данъците и обръщане на тенденцията на бизнес средата (административна тежест</a:t>
            </a:r>
            <a:r>
              <a:rPr lang="en-US" sz="2000" dirty="0" smtClean="0"/>
              <a:t>)</a:t>
            </a:r>
            <a:r>
              <a:rPr lang="bg-BG" sz="2000" dirty="0" smtClean="0"/>
              <a:t> върху малкия и среден бизнес, въпреки благоприятния икономически тренд</a:t>
            </a:r>
          </a:p>
          <a:p>
            <a:r>
              <a:rPr lang="bg-BG" sz="2000" dirty="0" smtClean="0"/>
              <a:t>Разликите в приходите като процент от БВП, отразяват съществената разлика в подценяването на прогнозния БВП и структурните реформи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7520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88178"/>
            <a:ext cx="7729728" cy="1188720"/>
          </a:xfrm>
        </p:spPr>
        <p:txBody>
          <a:bodyPr/>
          <a:lstStyle/>
          <a:p>
            <a:r>
              <a:rPr lang="bg-BG" dirty="0" smtClean="0"/>
              <a:t>Развитие на </a:t>
            </a:r>
            <a:r>
              <a:rPr lang="bg-BG" dirty="0" smtClean="0"/>
              <a:t>данъчната структура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739320"/>
              </p:ext>
            </p:extLst>
          </p:nvPr>
        </p:nvGraphicFramePr>
        <p:xfrm>
          <a:off x="631066" y="2125014"/>
          <a:ext cx="10844010" cy="4520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1389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199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План – </a:t>
            </a:r>
            <a:r>
              <a:rPr lang="bg-BG" dirty="0" smtClean="0"/>
              <a:t>Изпълнение </a:t>
            </a:r>
            <a:r>
              <a:rPr lang="en-US" dirty="0" smtClean="0"/>
              <a:t>(</a:t>
            </a:r>
            <a:r>
              <a:rPr lang="bg-BG" dirty="0" smtClean="0"/>
              <a:t>Приходи)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4724382"/>
              </p:ext>
            </p:extLst>
          </p:nvPr>
        </p:nvGraphicFramePr>
        <p:xfrm>
          <a:off x="0" y="2028825"/>
          <a:ext cx="5853114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9990611"/>
              </p:ext>
            </p:extLst>
          </p:nvPr>
        </p:nvGraphicFramePr>
        <p:xfrm>
          <a:off x="5853114" y="2028825"/>
          <a:ext cx="6234111" cy="435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897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284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Темп на растеж (%)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99994474"/>
              </p:ext>
            </p:extLst>
          </p:nvPr>
        </p:nvGraphicFramePr>
        <p:xfrm>
          <a:off x="838200" y="1037969"/>
          <a:ext cx="10616514" cy="454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613" y="5770606"/>
            <a:ext cx="11272837" cy="914400"/>
          </a:xfrm>
        </p:spPr>
        <p:txBody>
          <a:bodyPr>
            <a:noAutofit/>
          </a:bodyPr>
          <a:lstStyle/>
          <a:p>
            <a:r>
              <a:rPr lang="bg-BG" sz="1600" dirty="0" smtClean="0"/>
              <a:t>Извод от графиката: реформите работят </a:t>
            </a:r>
            <a:r>
              <a:rPr lang="bg-BG" sz="1600" dirty="0" smtClean="0"/>
              <a:t>- </a:t>
            </a:r>
            <a:r>
              <a:rPr lang="bg-BG" sz="1600" dirty="0" smtClean="0"/>
              <a:t>данъчната система също</a:t>
            </a:r>
          </a:p>
          <a:p>
            <a:r>
              <a:rPr lang="bg-BG" sz="1600" dirty="0" smtClean="0"/>
              <a:t>До 2009 г. имаме съществени инвестиции в приходни структурни реформи</a:t>
            </a:r>
          </a:p>
          <a:p>
            <a:r>
              <a:rPr lang="bg-BG" sz="1600" dirty="0" smtClean="0"/>
              <a:t>След </a:t>
            </a:r>
            <a:r>
              <a:rPr lang="bg-BG" sz="1600" dirty="0" smtClean="0"/>
              <a:t>2014 г. </a:t>
            </a:r>
            <a:r>
              <a:rPr lang="bg-BG" sz="1600" dirty="0" smtClean="0"/>
              <a:t>имаме възстановяване на събираемостта на приходите и леко увеличение на ставките на данъците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49484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00050"/>
            <a:ext cx="7729728" cy="757238"/>
          </a:xfrm>
        </p:spPr>
        <p:txBody>
          <a:bodyPr/>
          <a:lstStyle/>
          <a:p>
            <a:r>
              <a:rPr lang="bg-BG" dirty="0" smtClean="0"/>
              <a:t>Разходно поведение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00188"/>
            <a:ext cx="10587038" cy="5183947"/>
          </a:xfrm>
        </p:spPr>
        <p:txBody>
          <a:bodyPr>
            <a:noAutofit/>
          </a:bodyPr>
          <a:lstStyle/>
          <a:p>
            <a:r>
              <a:rPr lang="bg-BG" sz="2000" dirty="0" smtClean="0"/>
              <a:t>Има ясно разграничаване на три етапа, на управлението </a:t>
            </a:r>
            <a:r>
              <a:rPr lang="bg-BG" sz="2000" dirty="0" smtClean="0"/>
              <a:t>на </a:t>
            </a:r>
            <a:r>
              <a:rPr lang="bg-BG" sz="2000" dirty="0" smtClean="0"/>
              <a:t>бюджетния сектор</a:t>
            </a:r>
          </a:p>
          <a:p>
            <a:pPr lvl="1"/>
            <a:r>
              <a:rPr lang="bg-BG" sz="2000" dirty="0" smtClean="0"/>
              <a:t>От 2000 г. до 2003 г. </a:t>
            </a:r>
            <a:r>
              <a:rPr lang="bg-BG" sz="2000" dirty="0" smtClean="0"/>
              <a:t>размерът </a:t>
            </a:r>
            <a:r>
              <a:rPr lang="bg-BG" sz="2000" dirty="0" smtClean="0"/>
              <a:t>на публичните разходи плавно е </a:t>
            </a:r>
            <a:r>
              <a:rPr lang="bg-BG" sz="2000" dirty="0" smtClean="0"/>
              <a:t>намален </a:t>
            </a:r>
            <a:r>
              <a:rPr lang="bg-BG" sz="2000" dirty="0" smtClean="0"/>
              <a:t>от около 40 % от БВП на около 38.5 % от БВП</a:t>
            </a:r>
          </a:p>
          <a:p>
            <a:pPr lvl="1"/>
            <a:r>
              <a:rPr lang="bg-BG" sz="2000" dirty="0" smtClean="0"/>
              <a:t>От 2004 г. до 2012 г. се </a:t>
            </a:r>
            <a:r>
              <a:rPr lang="bg-BG" sz="2000" dirty="0" smtClean="0"/>
              <a:t>поддържа </a:t>
            </a:r>
            <a:r>
              <a:rPr lang="bg-BG" sz="2000" dirty="0" smtClean="0"/>
              <a:t>ниво около 33.5 %- 35 % от БВП (макар и </a:t>
            </a:r>
            <a:r>
              <a:rPr lang="bg-BG" sz="2000" dirty="0" smtClean="0"/>
              <a:t>по коренно </a:t>
            </a:r>
            <a:r>
              <a:rPr lang="bg-BG" sz="2000" dirty="0" smtClean="0"/>
              <a:t>разли</a:t>
            </a:r>
            <a:r>
              <a:rPr lang="bg-BG" sz="2000" dirty="0"/>
              <a:t>ч</a:t>
            </a:r>
            <a:r>
              <a:rPr lang="bg-BG" sz="2000" dirty="0" smtClean="0"/>
              <a:t>ни причини)</a:t>
            </a:r>
          </a:p>
          <a:p>
            <a:pPr lvl="1"/>
            <a:r>
              <a:rPr lang="bg-BG" sz="2000" dirty="0" smtClean="0"/>
              <a:t>От 2013 </a:t>
            </a:r>
            <a:r>
              <a:rPr lang="bg-BG" sz="2000" dirty="0" smtClean="0"/>
              <a:t>г. до 2015 г</a:t>
            </a:r>
            <a:r>
              <a:rPr lang="bg-BG" sz="2000" dirty="0" smtClean="0"/>
              <a:t>. </a:t>
            </a:r>
            <a:r>
              <a:rPr lang="bg-BG" sz="2000" dirty="0" smtClean="0"/>
              <a:t>разходите скачат на нива 37-38% от БВП, като последните 2 години се </a:t>
            </a:r>
            <a:r>
              <a:rPr lang="bg-BG" sz="2000" dirty="0" smtClean="0"/>
              <a:t>поддържат </a:t>
            </a:r>
            <a:r>
              <a:rPr lang="bg-BG" sz="2000" dirty="0" smtClean="0"/>
              <a:t>на това ниво, поради възстановените капиталови разходи</a:t>
            </a:r>
          </a:p>
          <a:p>
            <a:r>
              <a:rPr lang="bg-BG" sz="2000" dirty="0" smtClean="0"/>
              <a:t>В структурно отношение, след 2000 г. наблюдаваме стъпково свиване </a:t>
            </a:r>
            <a:r>
              <a:rPr lang="bg-BG" sz="2000" dirty="0" smtClean="0"/>
              <a:t>на дела </a:t>
            </a:r>
            <a:r>
              <a:rPr lang="bg-BG" sz="2000" dirty="0" smtClean="0"/>
              <a:t>на текущите разходи от около 34% от БВП до около 28% от БВП в края на 2008 г. След 2013 г. текущите разходи с известни отклонения се </a:t>
            </a:r>
            <a:r>
              <a:rPr lang="bg-BG" sz="2000" dirty="0" smtClean="0"/>
              <a:t>поддържат </a:t>
            </a:r>
            <a:r>
              <a:rPr lang="bg-BG" sz="2000" dirty="0" smtClean="0"/>
              <a:t>на средно ниво от около 30% от БВП</a:t>
            </a:r>
          </a:p>
          <a:p>
            <a:r>
              <a:rPr lang="bg-BG" sz="2000" dirty="0" smtClean="0"/>
              <a:t>Между 1998-2008 г. бяха направени </a:t>
            </a:r>
            <a:r>
              <a:rPr lang="bg-BG" sz="2000" dirty="0" smtClean="0"/>
              <a:t>някои </a:t>
            </a:r>
            <a:r>
              <a:rPr lang="en-US" sz="2000" dirty="0" smtClean="0"/>
              <a:t>(</a:t>
            </a:r>
            <a:r>
              <a:rPr lang="bg-BG" sz="2000" dirty="0" smtClean="0"/>
              <a:t>а други започнати</a:t>
            </a:r>
            <a:r>
              <a:rPr lang="en-US" sz="2000" dirty="0" smtClean="0"/>
              <a:t>)</a:t>
            </a:r>
            <a:r>
              <a:rPr lang="bg-BG" sz="2000" dirty="0" smtClean="0"/>
              <a:t> </a:t>
            </a:r>
            <a:r>
              <a:rPr lang="bg-BG" sz="2000" dirty="0" smtClean="0"/>
              <a:t>значителни реформи на бюджетното изпълнение, планиране и ефективност на разходите ( единна сметка, средносрона бюджетна рамка, програмно и капиталово бюджетиране</a:t>
            </a:r>
            <a:r>
              <a:rPr lang="bg-BG" sz="2000" dirty="0" smtClean="0"/>
              <a:t>); в </a:t>
            </a:r>
            <a:r>
              <a:rPr lang="bg-BG" sz="2000" dirty="0" smtClean="0"/>
              <a:t>последните 3 години властите възстановиха процеса на бюджетни реформи ( преглед на публичните разходи, програмно бюджетиране).</a:t>
            </a:r>
          </a:p>
        </p:txBody>
      </p:sp>
    </p:spTree>
    <p:extLst>
      <p:ext uri="{BB962C8B-B14F-4D97-AF65-F5344CB8AC3E}">
        <p14:creationId xmlns:p14="http://schemas.microsoft.com/office/powerpoint/2010/main" val="2042717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850" y="157164"/>
            <a:ext cx="10453620" cy="1071562"/>
          </a:xfrm>
        </p:spPr>
        <p:txBody>
          <a:bodyPr>
            <a:normAutofit/>
          </a:bodyPr>
          <a:lstStyle/>
          <a:p>
            <a:r>
              <a:rPr lang="bg-BG" dirty="0" smtClean="0"/>
              <a:t>Развитие на разходните агрегати (% от БВП)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105519"/>
              </p:ext>
            </p:extLst>
          </p:nvPr>
        </p:nvGraphicFramePr>
        <p:xfrm>
          <a:off x="528034" y="1643063"/>
          <a:ext cx="11011436" cy="498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506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71464"/>
            <a:ext cx="7729728" cy="914400"/>
          </a:xfrm>
        </p:spPr>
        <p:txBody>
          <a:bodyPr>
            <a:normAutofit/>
          </a:bodyPr>
          <a:lstStyle/>
          <a:p>
            <a:r>
              <a:rPr lang="bg-BG" dirty="0" smtClean="0"/>
              <a:t>План – Изпълнение (Разходи)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8223138"/>
              </p:ext>
            </p:extLst>
          </p:nvPr>
        </p:nvGraphicFramePr>
        <p:xfrm>
          <a:off x="0" y="1700213"/>
          <a:ext cx="6338888" cy="485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7858039"/>
              </p:ext>
            </p:extLst>
          </p:nvPr>
        </p:nvGraphicFramePr>
        <p:xfrm>
          <a:off x="6338888" y="1700213"/>
          <a:ext cx="5853112" cy="485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3117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342054"/>
              </p:ext>
            </p:extLst>
          </p:nvPr>
        </p:nvGraphicFramePr>
        <p:xfrm>
          <a:off x="838200" y="463639"/>
          <a:ext cx="10515600" cy="555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015449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Вижда се как през последните години, </a:t>
            </a:r>
            <a:r>
              <a:rPr lang="bg-BG" sz="2000" dirty="0" smtClean="0"/>
              <a:t>бюджетът </a:t>
            </a:r>
            <a:r>
              <a:rPr lang="bg-BG" sz="2000" dirty="0" smtClean="0"/>
              <a:t>много силно зависи от неравномерното </a:t>
            </a:r>
          </a:p>
          <a:p>
            <a:r>
              <a:rPr lang="bg-BG" sz="2000" dirty="0" smtClean="0"/>
              <a:t>усвояване на капиталови разходи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638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Цикличност на фискалната политика</a:t>
            </a:r>
          </a:p>
          <a:p>
            <a:r>
              <a:rPr lang="bg-BG" sz="2400" dirty="0" smtClean="0"/>
              <a:t>Поведение на фискалните власти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bg-BG" sz="2400" dirty="0" smtClean="0"/>
              <a:t>приходни </a:t>
            </a:r>
            <a:r>
              <a:rPr lang="bg-BG" sz="2400" dirty="0" smtClean="0"/>
              <a:t>и разходни агрегати</a:t>
            </a:r>
            <a:r>
              <a:rPr lang="en-US" sz="2400" dirty="0" smtClean="0"/>
              <a:t>)</a:t>
            </a:r>
          </a:p>
          <a:p>
            <a:r>
              <a:rPr lang="bg-BG" sz="2400" dirty="0"/>
              <a:t>Фискална политика и възстановяване</a:t>
            </a:r>
            <a:endParaRPr lang="bg-BG" sz="2400" dirty="0" smtClean="0"/>
          </a:p>
          <a:p>
            <a:endParaRPr lang="bg-BG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46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Фискална политика и възстановяване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775" y="2638044"/>
            <a:ext cx="9086849" cy="3860727"/>
          </a:xfrm>
        </p:spPr>
        <p:txBody>
          <a:bodyPr>
            <a:noAutofit/>
          </a:bodyPr>
          <a:lstStyle/>
          <a:p>
            <a:r>
              <a:rPr lang="bg-BG" sz="2000" dirty="0" smtClean="0"/>
              <a:t>Моделът </a:t>
            </a:r>
            <a:r>
              <a:rPr lang="bg-BG" sz="2000" dirty="0" smtClean="0"/>
              <a:t>на фискалната </a:t>
            </a:r>
            <a:r>
              <a:rPr lang="bg-BG" sz="2000" dirty="0" smtClean="0"/>
              <a:t>политика </a:t>
            </a:r>
            <a:r>
              <a:rPr lang="bg-BG" sz="2000" dirty="0" smtClean="0"/>
              <a:t>след кризата </a:t>
            </a:r>
            <a:r>
              <a:rPr lang="bg-BG" sz="2000" dirty="0" smtClean="0"/>
              <a:t>с пандемията от </a:t>
            </a:r>
            <a:r>
              <a:rPr lang="en-US" sz="2000" dirty="0" smtClean="0"/>
              <a:t>COVID19</a:t>
            </a:r>
            <a:r>
              <a:rPr lang="bg-BG" sz="2000" dirty="0" smtClean="0"/>
              <a:t>:</a:t>
            </a:r>
          </a:p>
          <a:p>
            <a:pPr lvl="1"/>
            <a:r>
              <a:rPr lang="bg-BG" sz="2000" dirty="0" smtClean="0"/>
              <a:t>Фискалната </a:t>
            </a:r>
            <a:r>
              <a:rPr lang="bg-BG" sz="2000" dirty="0" smtClean="0"/>
              <a:t>политика ще </a:t>
            </a:r>
            <a:r>
              <a:rPr lang="bg-BG" sz="2000" dirty="0" smtClean="0"/>
              <a:t>зависи от политическия модел на справяне с медицинските и икономическите </a:t>
            </a:r>
            <a:r>
              <a:rPr lang="bg-BG" sz="2000" dirty="0" smtClean="0"/>
              <a:t>последствия, </a:t>
            </a:r>
            <a:r>
              <a:rPr lang="bg-BG" sz="2000" dirty="0" smtClean="0"/>
              <a:t>масово възприет от останалите ни партньори в ЕС </a:t>
            </a:r>
          </a:p>
          <a:p>
            <a:pPr lvl="1"/>
            <a:r>
              <a:rPr lang="bg-BG" sz="2000" dirty="0" smtClean="0"/>
              <a:t>Кризата </a:t>
            </a:r>
            <a:r>
              <a:rPr lang="bg-BG" sz="2000" dirty="0" smtClean="0"/>
              <a:t>не е с традиционна механика на изчистване на дисбаланси и структурни неравновесия, макар и проблемите в икономиките да бяха разпознаваеми и преди сегашната </a:t>
            </a:r>
            <a:r>
              <a:rPr lang="bg-BG" sz="2000" dirty="0" smtClean="0"/>
              <a:t>ситуация</a:t>
            </a:r>
            <a:endParaRPr lang="bg-BG" sz="2000" dirty="0" smtClean="0"/>
          </a:p>
          <a:p>
            <a:pPr lvl="1"/>
            <a:r>
              <a:rPr lang="bg-BG" sz="2000" dirty="0" smtClean="0"/>
              <a:t>Моделът </a:t>
            </a:r>
            <a:r>
              <a:rPr lang="bg-BG" sz="2000" dirty="0" smtClean="0"/>
              <a:t>на криза в </a:t>
            </a:r>
            <a:r>
              <a:rPr lang="bg-BG" sz="2000" dirty="0" smtClean="0"/>
              <a:t>икономиката бихме могли да </a:t>
            </a:r>
            <a:r>
              <a:rPr lang="bg-BG" sz="2000" dirty="0" smtClean="0"/>
              <a:t>го </a:t>
            </a:r>
            <a:r>
              <a:rPr lang="bg-BG" sz="2000" dirty="0" err="1" smtClean="0"/>
              <a:t>оприличилим</a:t>
            </a:r>
            <a:r>
              <a:rPr lang="bg-BG" sz="2000" dirty="0" smtClean="0"/>
              <a:t> </a:t>
            </a:r>
            <a:r>
              <a:rPr lang="bg-BG" sz="2000" dirty="0" smtClean="0"/>
              <a:t>на медицинско </a:t>
            </a:r>
            <a:r>
              <a:rPr lang="bg-BG" sz="2000" dirty="0" smtClean="0"/>
              <a:t>заболяване, </a:t>
            </a:r>
            <a:r>
              <a:rPr lang="bg-BG" sz="2000" dirty="0" smtClean="0"/>
              <a:t>в което клетките се изключват мрежово една след </a:t>
            </a:r>
            <a:r>
              <a:rPr lang="bg-BG" sz="2000" dirty="0" smtClean="0"/>
              <a:t>друга -  </a:t>
            </a:r>
            <a:r>
              <a:rPr lang="bg-BG" sz="2000" dirty="0" smtClean="0"/>
              <a:t>т.е. </a:t>
            </a:r>
            <a:r>
              <a:rPr lang="bg-BG" sz="2000" dirty="0" smtClean="0"/>
              <a:t>времевото </a:t>
            </a:r>
            <a:r>
              <a:rPr lang="bg-BG" sz="2000" dirty="0" smtClean="0"/>
              <a:t>стоене в условия на парализа ще бъде </a:t>
            </a:r>
            <a:r>
              <a:rPr lang="bg-BG" sz="2000" dirty="0" smtClean="0"/>
              <a:t>ключово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0071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-49726"/>
            <a:ext cx="7729728" cy="1188720"/>
          </a:xfrm>
        </p:spPr>
        <p:txBody>
          <a:bodyPr/>
          <a:lstStyle/>
          <a:p>
            <a:r>
              <a:rPr lang="bg-BG" dirty="0" smtClean="0"/>
              <a:t>Фискална </a:t>
            </a:r>
            <a:r>
              <a:rPr lang="bg-BG" dirty="0"/>
              <a:t>политика и възстановяване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457326"/>
            <a:ext cx="9486900" cy="4900612"/>
          </a:xfrm>
        </p:spPr>
        <p:txBody>
          <a:bodyPr>
            <a:noAutofit/>
          </a:bodyPr>
          <a:lstStyle/>
          <a:p>
            <a:r>
              <a:rPr lang="bg-BG" sz="2400" dirty="0" smtClean="0"/>
              <a:t>Поради политическите причини, ограниченията </a:t>
            </a:r>
            <a:r>
              <a:rPr lang="bg-BG" sz="2400" dirty="0" smtClean="0"/>
              <a:t>вследствие на пандемията с корона вируса, </a:t>
            </a:r>
            <a:r>
              <a:rPr lang="bg-BG" sz="2400" dirty="0" smtClean="0"/>
              <a:t>още известно време ще бъдат на първа линия. След това ограничеността на ресурсите ще </a:t>
            </a:r>
            <a:r>
              <a:rPr lang="bg-BG" sz="2400" dirty="0" smtClean="0"/>
              <a:t>промени </a:t>
            </a:r>
            <a:r>
              <a:rPr lang="bg-BG" sz="2400" dirty="0" smtClean="0"/>
              <a:t>поведението на политиците.</a:t>
            </a:r>
            <a:r>
              <a:rPr lang="en-US" sz="2400" dirty="0" smtClean="0"/>
              <a:t> </a:t>
            </a:r>
            <a:r>
              <a:rPr lang="bg-BG" sz="2400" dirty="0" smtClean="0"/>
              <a:t>Те едва </a:t>
            </a:r>
            <a:r>
              <a:rPr lang="bg-BG" sz="2400" dirty="0" smtClean="0"/>
              <a:t>ли ще могат да подържат сегашната блокада още дълго време, </a:t>
            </a:r>
            <a:r>
              <a:rPr lang="bg-BG" sz="2400" dirty="0" smtClean="0"/>
              <a:t>доколкото тя е прекалено скъпа</a:t>
            </a:r>
            <a:endParaRPr lang="bg-BG" sz="2400" dirty="0" smtClean="0"/>
          </a:p>
          <a:p>
            <a:r>
              <a:rPr lang="bg-BG" sz="2400" dirty="0" smtClean="0"/>
              <a:t>Икономическите мерки са доминирани от неопределеността на ситуацията. Мерките за запазване на капацитета са </a:t>
            </a:r>
            <a:r>
              <a:rPr lang="bg-BG" sz="2400" dirty="0" smtClean="0"/>
              <a:t>основни</a:t>
            </a:r>
            <a:endParaRPr lang="bg-BG" sz="2400" dirty="0" smtClean="0"/>
          </a:p>
          <a:p>
            <a:r>
              <a:rPr lang="bg-BG" sz="2400" dirty="0" smtClean="0"/>
              <a:t>Подходът </a:t>
            </a:r>
            <a:r>
              <a:rPr lang="bg-BG" sz="2400" dirty="0" smtClean="0"/>
              <a:t>на масирани интервенции с широк достъп,каквито са масовите </a:t>
            </a:r>
            <a:r>
              <a:rPr lang="bg-BG" sz="2400" dirty="0" smtClean="0"/>
              <a:t>случаи </a:t>
            </a:r>
            <a:r>
              <a:rPr lang="bg-BG" sz="2400" dirty="0" smtClean="0"/>
              <a:t>на реакции в ЕС, според </a:t>
            </a:r>
            <a:r>
              <a:rPr lang="bg-BG" sz="2400" dirty="0" smtClean="0"/>
              <a:t>нас </a:t>
            </a:r>
            <a:r>
              <a:rPr lang="bg-BG" sz="2400" dirty="0" smtClean="0"/>
              <a:t>са правилни</a:t>
            </a:r>
          </a:p>
          <a:p>
            <a:r>
              <a:rPr lang="bg-BG" sz="2400" dirty="0" smtClean="0"/>
              <a:t>Горните две съждения са оправдани, само ако парализата продължи  не повече от два-три месеца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449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588" y="213576"/>
            <a:ext cx="9529762" cy="1188720"/>
          </a:xfrm>
        </p:spPr>
        <p:txBody>
          <a:bodyPr/>
          <a:lstStyle/>
          <a:p>
            <a:r>
              <a:rPr lang="bg-BG" dirty="0"/>
              <a:t>Фискална политика и възстановяване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616529"/>
            <a:ext cx="11501437" cy="4963885"/>
          </a:xfrm>
        </p:spPr>
        <p:txBody>
          <a:bodyPr>
            <a:noAutofit/>
          </a:bodyPr>
          <a:lstStyle/>
          <a:p>
            <a:r>
              <a:rPr lang="bg-BG" sz="2200" dirty="0" smtClean="0"/>
              <a:t>Текущата реакция в България:</a:t>
            </a:r>
          </a:p>
          <a:p>
            <a:pPr lvl="1"/>
            <a:r>
              <a:rPr lang="bg-BG" sz="2200" dirty="0" smtClean="0"/>
              <a:t>Тя е медицински </a:t>
            </a:r>
            <a:r>
              <a:rPr lang="bg-BG" sz="2200" dirty="0" smtClean="0"/>
              <a:t>правилна, но много от ограниченията са самоцелни.</a:t>
            </a:r>
          </a:p>
          <a:p>
            <a:pPr lvl="1"/>
            <a:r>
              <a:rPr lang="bg-BG" sz="2200" dirty="0" smtClean="0"/>
              <a:t>Бюджетните и икономическите </a:t>
            </a:r>
            <a:r>
              <a:rPr lang="bg-BG" sz="2200" dirty="0" smtClean="0"/>
              <a:t>мерки </a:t>
            </a:r>
            <a:r>
              <a:rPr lang="bg-BG" sz="2200" dirty="0" smtClean="0"/>
              <a:t>имат повече </a:t>
            </a:r>
            <a:r>
              <a:rPr lang="bg-BG" sz="2200" dirty="0" smtClean="0"/>
              <a:t>етикети, </a:t>
            </a:r>
            <a:r>
              <a:rPr lang="bg-BG" sz="2200" dirty="0" smtClean="0"/>
              <a:t>отколкото съдържание</a:t>
            </a:r>
          </a:p>
          <a:p>
            <a:pPr lvl="1"/>
            <a:r>
              <a:rPr lang="bg-BG" sz="2200" dirty="0" smtClean="0"/>
              <a:t>Закъснява се с преструкторирането на бюджета в разходната част, което би осигурило до  4 млрд. лева свободен ресурс за </a:t>
            </a:r>
            <a:r>
              <a:rPr lang="en-US" sz="2200" dirty="0" smtClean="0"/>
              <a:t>policy </a:t>
            </a:r>
            <a:r>
              <a:rPr lang="bg-BG" sz="2200" dirty="0" smtClean="0"/>
              <a:t>реакция</a:t>
            </a:r>
          </a:p>
          <a:p>
            <a:pPr lvl="1"/>
            <a:r>
              <a:rPr lang="bg-BG" sz="2200" dirty="0"/>
              <a:t>В</a:t>
            </a:r>
            <a:r>
              <a:rPr lang="bg-BG" sz="2200" dirty="0" smtClean="0"/>
              <a:t>тората вълна от мерки, ако не се </a:t>
            </a:r>
            <a:r>
              <a:rPr lang="bg-BG" sz="2200" dirty="0" smtClean="0"/>
              <a:t>появят </a:t>
            </a:r>
            <a:r>
              <a:rPr lang="bg-BG" sz="2200" dirty="0" smtClean="0"/>
              <a:t>до една седмица, ще са тотално закъснели и  по</a:t>
            </a:r>
            <a:r>
              <a:rPr lang="en-US" sz="2200" dirty="0" smtClean="0"/>
              <a:t>-</a:t>
            </a:r>
            <a:r>
              <a:rPr lang="bg-BG" sz="2200" dirty="0" smtClean="0"/>
              <a:t>добре </a:t>
            </a:r>
            <a:r>
              <a:rPr lang="bg-BG" sz="2200" dirty="0" smtClean="0"/>
              <a:t>ресурсът </a:t>
            </a:r>
            <a:r>
              <a:rPr lang="bg-BG" sz="2200" dirty="0" smtClean="0"/>
              <a:t>да бъде прехвърлен за фазата на възстановяване на икономиката</a:t>
            </a:r>
          </a:p>
          <a:p>
            <a:r>
              <a:rPr lang="bg-BG" sz="2200" dirty="0" smtClean="0"/>
              <a:t>Последната позиция на ЕС, че страните трябва да се стремят да подържат фискалните правила, ако искат да имат достъп до европейски пари,  с отклонение за мерки за борба с </a:t>
            </a:r>
            <a:r>
              <a:rPr lang="bg-BG" sz="2200" dirty="0" smtClean="0"/>
              <a:t>пандемията до </a:t>
            </a:r>
            <a:r>
              <a:rPr lang="bg-BG" sz="2200" dirty="0" smtClean="0"/>
              <a:t>2% от БВП, изглежда правилна</a:t>
            </a:r>
          </a:p>
          <a:p>
            <a:r>
              <a:rPr lang="bg-BG" sz="2200" dirty="0" smtClean="0"/>
              <a:t>Изглежда, че за </a:t>
            </a:r>
            <a:r>
              <a:rPr lang="bg-BG" sz="2200" dirty="0" smtClean="0"/>
              <a:t>втори </a:t>
            </a:r>
            <a:r>
              <a:rPr lang="bg-BG" sz="2200" dirty="0" smtClean="0"/>
              <a:t>път в рамките на 10 г. имаме криза, в която въздействието въху бюджета надхвърля 7-9  % от БВП. Това е </a:t>
            </a:r>
            <a:r>
              <a:rPr lang="bg-BG" sz="2200" dirty="0" smtClean="0"/>
              <a:t>урок </a:t>
            </a:r>
            <a:r>
              <a:rPr lang="bg-BG" sz="2200" dirty="0" smtClean="0"/>
              <a:t>за размера на минималните буфери и гъвкавостта на бюджета, които трябва да бъдат </a:t>
            </a:r>
            <a:r>
              <a:rPr lang="bg-BG" sz="2200" dirty="0" smtClean="0"/>
              <a:t>подържани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4898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46237"/>
            <a:ext cx="7729728" cy="1188720"/>
          </a:xfrm>
        </p:spPr>
        <p:txBody>
          <a:bodyPr/>
          <a:lstStyle/>
          <a:p>
            <a:r>
              <a:rPr lang="bg-BG" dirty="0" smtClean="0"/>
              <a:t>За уроците, макар и рано....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289" y="1812472"/>
            <a:ext cx="9603240" cy="4898572"/>
          </a:xfrm>
        </p:spPr>
        <p:txBody>
          <a:bodyPr>
            <a:noAutofit/>
          </a:bodyPr>
          <a:lstStyle/>
          <a:p>
            <a:r>
              <a:rPr lang="bg-BG" sz="2400" dirty="0" smtClean="0"/>
              <a:t>Има смисъл мерките да са навреме </a:t>
            </a:r>
            <a:r>
              <a:rPr lang="bg-BG" sz="2400" dirty="0" smtClean="0"/>
              <a:t>- и </a:t>
            </a:r>
            <a:r>
              <a:rPr lang="bg-BG" sz="2400" dirty="0" smtClean="0"/>
              <a:t>при текущата </a:t>
            </a:r>
            <a:r>
              <a:rPr lang="bg-BG" sz="2400" dirty="0" smtClean="0"/>
              <a:t>неопределеност  </a:t>
            </a:r>
            <a:r>
              <a:rPr lang="bg-BG" sz="2400" dirty="0" smtClean="0"/>
              <a:t>да има няколко </a:t>
            </a:r>
            <a:r>
              <a:rPr lang="bg-BG" sz="2400" dirty="0" smtClean="0"/>
              <a:t>инструмента, </a:t>
            </a:r>
            <a:r>
              <a:rPr lang="bg-BG" sz="2400" dirty="0" smtClean="0"/>
              <a:t>насочени в една посока заради необходимостта от гъвкавост</a:t>
            </a:r>
          </a:p>
          <a:p>
            <a:r>
              <a:rPr lang="bg-BG" sz="2400" dirty="0" smtClean="0"/>
              <a:t>Мерките за подпомагане и регулациите трябва да са насочени, да минимизират концентрацията на ресурс и собственост, както обикновено става в условия на криза</a:t>
            </a:r>
          </a:p>
          <a:p>
            <a:r>
              <a:rPr lang="bg-BG" sz="2400" dirty="0" smtClean="0"/>
              <a:t>Моделът </a:t>
            </a:r>
            <a:r>
              <a:rPr lang="bg-BG" sz="2400" dirty="0" smtClean="0"/>
              <a:t>на данъчната ни система е по-добре </a:t>
            </a:r>
            <a:r>
              <a:rPr lang="bg-BG" sz="2400" dirty="0" smtClean="0"/>
              <a:t>адаптиран, </a:t>
            </a:r>
            <a:r>
              <a:rPr lang="bg-BG" sz="2400" dirty="0" smtClean="0"/>
              <a:t>отколкото този на повечето европейски държави, и ще бъде предпоставка за нормално </a:t>
            </a:r>
            <a:r>
              <a:rPr lang="bg-BG" sz="2400" dirty="0" smtClean="0"/>
              <a:t>възстановяване; все пак ще е разумно да се промени </a:t>
            </a:r>
            <a:r>
              <a:rPr lang="bg-BG" sz="2400" dirty="0" smtClean="0"/>
              <a:t>посоката на постоянно нарастване на административната тежест и </a:t>
            </a:r>
            <a:r>
              <a:rPr lang="bg-BG" sz="2400" dirty="0" smtClean="0"/>
              <a:t>на регулациите  </a:t>
            </a:r>
            <a:endParaRPr lang="bg-BG" sz="2400" dirty="0" smtClean="0"/>
          </a:p>
          <a:p>
            <a:r>
              <a:rPr lang="bg-BG" sz="2400" dirty="0" smtClean="0"/>
              <a:t>Има нужда от реални реформи, </a:t>
            </a:r>
            <a:r>
              <a:rPr lang="bg-BG" sz="2400" dirty="0" smtClean="0"/>
              <a:t>тъй като реакцията </a:t>
            </a:r>
            <a:r>
              <a:rPr lang="bg-BG" sz="2400" dirty="0" smtClean="0"/>
              <a:t>и състоянието на системите изглеждат </a:t>
            </a:r>
            <a:r>
              <a:rPr lang="bg-BG" sz="2400" dirty="0" smtClean="0"/>
              <a:t>архаично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5599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Благодаря!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6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654552" cy="59870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Цикличност на фискалната позиция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27149" y="1459378"/>
            <a:ext cx="167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>
                <a:solidFill>
                  <a:srgbClr val="FF0000"/>
                </a:solidFill>
              </a:rPr>
              <a:t>Проциклично затягане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51771" y="6116595"/>
            <a:ext cx="1940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>
                <a:solidFill>
                  <a:srgbClr val="FF0000"/>
                </a:solidFill>
              </a:rPr>
              <a:t>Проциклично разхлабване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75341" y="1460794"/>
            <a:ext cx="1997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>
                <a:solidFill>
                  <a:srgbClr val="00B050"/>
                </a:solidFill>
              </a:rPr>
              <a:t>Антициклично разхлабване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6820" y="6109389"/>
            <a:ext cx="1727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>
                <a:solidFill>
                  <a:srgbClr val="00B050"/>
                </a:solidFill>
              </a:rPr>
              <a:t>Антициклично затягане</a:t>
            </a:r>
            <a:endParaRPr lang="en-US" sz="1200" dirty="0">
              <a:solidFill>
                <a:srgbClr val="00B050"/>
              </a:solidFill>
            </a:endParaRPr>
          </a:p>
        </p:txBody>
      </p:sp>
      <p:graphicFrame>
        <p:nvGraphicFramePr>
          <p:cNvPr id="13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204639"/>
              </p:ext>
            </p:extLst>
          </p:nvPr>
        </p:nvGraphicFramePr>
        <p:xfrm>
          <a:off x="838200" y="1271588"/>
          <a:ext cx="10934700" cy="541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945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21737"/>
            <a:ext cx="7729728" cy="1188720"/>
          </a:xfrm>
        </p:spPr>
        <p:txBody>
          <a:bodyPr/>
          <a:lstStyle/>
          <a:p>
            <a:r>
              <a:rPr lang="bg-BG" dirty="0" smtClean="0"/>
              <a:t>Фискална политика (цикличност)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1" y="1557338"/>
            <a:ext cx="10066652" cy="5075282"/>
          </a:xfrm>
        </p:spPr>
        <p:txBody>
          <a:bodyPr>
            <a:noAutofit/>
          </a:bodyPr>
          <a:lstStyle/>
          <a:p>
            <a:pPr algn="just"/>
            <a:r>
              <a:rPr lang="bg-BG" sz="2000" dirty="0" smtClean="0"/>
              <a:t>С уговорката за коректността на данните, </a:t>
            </a:r>
            <a:r>
              <a:rPr lang="bg-BG" sz="2000" dirty="0" smtClean="0"/>
              <a:t>по-специално </a:t>
            </a:r>
            <a:r>
              <a:rPr lang="bg-BG" sz="2000" dirty="0" smtClean="0"/>
              <a:t>оценката на </a:t>
            </a:r>
            <a:r>
              <a:rPr lang="en-US" sz="2000" dirty="0" smtClean="0"/>
              <a:t>output gap,</a:t>
            </a:r>
            <a:r>
              <a:rPr lang="bg-BG" sz="2000" dirty="0" smtClean="0"/>
              <a:t> могат да се направят следните изводи:</a:t>
            </a:r>
          </a:p>
          <a:p>
            <a:pPr lvl="1" algn="just"/>
            <a:r>
              <a:rPr lang="bg-BG" sz="2000" dirty="0" smtClean="0"/>
              <a:t>За периода </a:t>
            </a:r>
            <a:r>
              <a:rPr lang="bg-BG" sz="2000" dirty="0" smtClean="0"/>
              <a:t>2004-</a:t>
            </a:r>
            <a:r>
              <a:rPr lang="en-US" sz="2000" dirty="0" smtClean="0">
                <a:latin typeface="Corbel" panose="020B0503020204020204" pitchFamily="34" charset="0"/>
              </a:rPr>
              <a:t>20</a:t>
            </a:r>
            <a:r>
              <a:rPr lang="bg-BG" sz="2000" dirty="0" smtClean="0"/>
              <a:t>09 </a:t>
            </a:r>
            <a:r>
              <a:rPr lang="bg-BG" sz="2000" dirty="0" smtClean="0"/>
              <a:t>г. въпреки много по-силно </a:t>
            </a:r>
            <a:r>
              <a:rPr lang="bg-BG" sz="2000" dirty="0" smtClean="0"/>
              <a:t>изразения</a:t>
            </a:r>
            <a:r>
              <a:rPr lang="en-US" sz="2000" dirty="0" smtClean="0"/>
              <a:t>j</a:t>
            </a:r>
            <a:r>
              <a:rPr lang="bg-BG" sz="2000" dirty="0" smtClean="0"/>
              <a:t> икон</a:t>
            </a:r>
            <a:r>
              <a:rPr lang="bg-BG" sz="2000" dirty="0" smtClean="0"/>
              <a:t>омически </a:t>
            </a:r>
            <a:r>
              <a:rPr lang="bg-BG" sz="2000" dirty="0" smtClean="0"/>
              <a:t>цикъл </a:t>
            </a:r>
            <a:r>
              <a:rPr lang="bg-BG" sz="2000" dirty="0" smtClean="0"/>
              <a:t>спрямо сегашния, фискалната политика е била основно антициклична, с едно ясно изразено изключение през 2008 г.</a:t>
            </a:r>
          </a:p>
          <a:p>
            <a:pPr lvl="1" algn="just"/>
            <a:r>
              <a:rPr lang="bg-BG" sz="2000" dirty="0" smtClean="0"/>
              <a:t>Може да се каже, че фискалната политика между </a:t>
            </a:r>
            <a:r>
              <a:rPr lang="bg-BG" sz="2000" dirty="0" smtClean="0"/>
              <a:t>2010-2013 </a:t>
            </a:r>
            <a:r>
              <a:rPr lang="bg-BG" sz="2000" dirty="0" smtClean="0"/>
              <a:t>г. е допринесла за икономическата стагнация с ясно изразената си проциклично затягащо поведение</a:t>
            </a:r>
          </a:p>
          <a:p>
            <a:pPr lvl="1" algn="just"/>
            <a:r>
              <a:rPr lang="bg-BG" sz="2000" dirty="0" smtClean="0"/>
              <a:t>В противовес на формираното обществено мнение 2009 и 2014 г., са с ясно </a:t>
            </a:r>
            <a:r>
              <a:rPr lang="bg-BG" sz="2000" dirty="0" smtClean="0"/>
              <a:t>изразено </a:t>
            </a:r>
            <a:r>
              <a:rPr lang="bg-BG" sz="2000" dirty="0" smtClean="0"/>
              <a:t>антициклично действие на фискалната политика </a:t>
            </a:r>
            <a:r>
              <a:rPr lang="bg-BG" sz="2000" dirty="0" smtClean="0"/>
              <a:t>(през 2014 </a:t>
            </a:r>
            <a:r>
              <a:rPr lang="bg-BG" sz="2000" dirty="0" smtClean="0"/>
              <a:t>г. правилото за дефицита е нарушено)</a:t>
            </a:r>
          </a:p>
          <a:p>
            <a:pPr lvl="1" algn="just"/>
            <a:r>
              <a:rPr lang="bg-BG" sz="2000" dirty="0" smtClean="0"/>
              <a:t>За периода след 2016 г</a:t>
            </a:r>
            <a:r>
              <a:rPr lang="bg-BG" sz="2000" dirty="0" smtClean="0"/>
              <a:t>. е трудно да </a:t>
            </a:r>
            <a:r>
              <a:rPr lang="bg-BG" sz="2000" dirty="0" smtClean="0"/>
              <a:t>се направи извод за последователност и стремеж на управление на фискалната политика спрямо </a:t>
            </a:r>
            <a:r>
              <a:rPr lang="bg-BG" sz="2000" dirty="0" smtClean="0"/>
              <a:t>икономическия </a:t>
            </a:r>
            <a:r>
              <a:rPr lang="bg-BG" sz="2000" dirty="0" smtClean="0"/>
              <a:t>цикъл. </a:t>
            </a:r>
            <a:r>
              <a:rPr lang="bg-BG" sz="2000" dirty="0" smtClean="0"/>
              <a:t>Въпреки </a:t>
            </a:r>
            <a:r>
              <a:rPr lang="bg-BG" sz="2000" dirty="0" smtClean="0"/>
              <a:t>че данните са разнопосочни, като цяло са групирани в центъра, а амплитудите на отклоненията са относително малки. Като цяло политиката е с уклон „неутрално-</a:t>
            </a:r>
            <a:r>
              <a:rPr lang="bg-BG" sz="2000" dirty="0" err="1" smtClean="0"/>
              <a:t>проциклична</a:t>
            </a:r>
            <a:r>
              <a:rPr lang="bg-BG" sz="2000" dirty="0" smtClean="0"/>
              <a:t>“</a:t>
            </a:r>
            <a:r>
              <a:rPr lang="bg-BG" sz="2000" dirty="0" smtClean="0">
                <a:sym typeface="Wingdings" panose="05000000000000000000" pitchFamily="2" charset="2"/>
              </a:rPr>
              <a:t>.</a:t>
            </a:r>
            <a:endParaRPr lang="bg-BG" sz="20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723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Фискална политика </a:t>
            </a:r>
            <a:r>
              <a:rPr lang="bg-BG" dirty="0" smtClean="0"/>
              <a:t>(Качество на планирането)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075" y="2671763"/>
            <a:ext cx="8686800" cy="3922221"/>
          </a:xfrm>
        </p:spPr>
        <p:txBody>
          <a:bodyPr>
            <a:normAutofit/>
          </a:bodyPr>
          <a:lstStyle/>
          <a:p>
            <a:pPr algn="just"/>
            <a:r>
              <a:rPr lang="bg-BG" sz="2000" dirty="0" smtClean="0"/>
              <a:t>Анализът </a:t>
            </a:r>
            <a:r>
              <a:rPr lang="bg-BG" sz="2000" dirty="0" smtClean="0"/>
              <a:t>на планираното и изпълнената политика показва значителни разлики</a:t>
            </a:r>
          </a:p>
          <a:p>
            <a:pPr algn="just"/>
            <a:r>
              <a:rPr lang="bg-BG" sz="2000" dirty="0" smtClean="0"/>
              <a:t>В голяма степен това се дължи на допусканията за </a:t>
            </a:r>
            <a:r>
              <a:rPr lang="en-US" sz="2000" dirty="0" smtClean="0"/>
              <a:t>output gap </a:t>
            </a:r>
            <a:r>
              <a:rPr lang="bg-BG" sz="2000" dirty="0" smtClean="0"/>
              <a:t>и оценките за потенциала на растежа</a:t>
            </a:r>
          </a:p>
          <a:p>
            <a:pPr algn="just"/>
            <a:r>
              <a:rPr lang="bg-BG" sz="2000" dirty="0" smtClean="0"/>
              <a:t>Трудно е да се направи извод, че което и да е правителство през визирания период е провеждало ясно изразена системна политика спрямо </a:t>
            </a:r>
            <a:r>
              <a:rPr lang="bg-BG" sz="2000" dirty="0" smtClean="0"/>
              <a:t>икономическия цикъл</a:t>
            </a:r>
            <a:r>
              <a:rPr lang="bg-BG" sz="2000" dirty="0" smtClean="0"/>
              <a:t>, по-скоро </a:t>
            </a:r>
            <a:r>
              <a:rPr lang="bg-BG" sz="2000" dirty="0" smtClean="0"/>
              <a:t>факторите, </a:t>
            </a:r>
            <a:r>
              <a:rPr lang="bg-BG" sz="2000" dirty="0" smtClean="0"/>
              <a:t>влияещи върху вземането на </a:t>
            </a:r>
            <a:r>
              <a:rPr lang="bg-BG" sz="2000" dirty="0" smtClean="0"/>
              <a:t>решения, </a:t>
            </a:r>
            <a:r>
              <a:rPr lang="bg-BG" sz="2000" dirty="0" smtClean="0"/>
              <a:t>са от друго естество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2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0486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Примери: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7" y="1331355"/>
            <a:ext cx="5854698" cy="32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3697" y="4411362"/>
            <a:ext cx="9925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Източник : КП2006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0132541" y="2891479"/>
            <a:ext cx="9701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Източник: КП2009</a:t>
            </a:r>
            <a:endParaRPr lang="en-US" sz="8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64" y="3309857"/>
            <a:ext cx="6182535" cy="332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4767" y="4903307"/>
            <a:ext cx="585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/>
              <a:t>Като </a:t>
            </a:r>
            <a:r>
              <a:rPr lang="bg-BG" sz="1600" dirty="0" smtClean="0"/>
              <a:t>цяло, </a:t>
            </a:r>
            <a:r>
              <a:rPr lang="bg-BG" sz="1600" dirty="0" smtClean="0"/>
              <a:t>нивото на разликите за периода 2004 </a:t>
            </a:r>
            <a:r>
              <a:rPr lang="bg-BG" sz="1600" dirty="0" smtClean="0"/>
              <a:t>-2009 </a:t>
            </a:r>
            <a:r>
              <a:rPr lang="bg-BG" sz="1600" dirty="0" smtClean="0"/>
              <a:t>г. </a:t>
            </a:r>
          </a:p>
          <a:p>
            <a:r>
              <a:rPr lang="bg-BG" sz="1600" dirty="0" smtClean="0"/>
              <a:t>е относително по-малък, а посоката на </a:t>
            </a:r>
            <a:r>
              <a:rPr lang="bg-BG" sz="1600" dirty="0" smtClean="0"/>
              <a:t>фискалната политика </a:t>
            </a:r>
            <a:r>
              <a:rPr lang="bg-BG" sz="1600" dirty="0" smtClean="0"/>
              <a:t>е еднопосочна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/>
              <a:t>Прегряването на икономиката е значително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dirty="0" smtClean="0"/>
              <a:t>През 2008 </a:t>
            </a:r>
            <a:r>
              <a:rPr lang="bg-BG" sz="1600" dirty="0" smtClean="0"/>
              <a:t>г. , значителната разлика между планираното и изпълнението е следствие на разхлабване на бюджетната политика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43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053"/>
          </a:xfrm>
        </p:spPr>
        <p:txBody>
          <a:bodyPr>
            <a:normAutofit/>
          </a:bodyPr>
          <a:lstStyle/>
          <a:p>
            <a:r>
              <a:rPr lang="bg-BG" dirty="0" smtClean="0"/>
              <a:t>Примери: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10" y="1282512"/>
            <a:ext cx="6080506" cy="39073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8346" y="4392059"/>
            <a:ext cx="9701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Източник: КП2011</a:t>
            </a:r>
            <a:endParaRPr lang="en-US" sz="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852" y="3181082"/>
            <a:ext cx="5725825" cy="35207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78097" y="3370568"/>
            <a:ext cx="9701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Източник: КП2014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39610" y="5189838"/>
            <a:ext cx="6034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Фискалната политика </a:t>
            </a:r>
            <a:r>
              <a:rPr lang="bg-BG" dirty="0" smtClean="0"/>
              <a:t>2010-2014 г</a:t>
            </a:r>
            <a:r>
              <a:rPr lang="bg-BG" dirty="0" smtClean="0"/>
              <a:t>. </a:t>
            </a:r>
            <a:r>
              <a:rPr lang="bg-BG" dirty="0"/>
              <a:t>е</a:t>
            </a:r>
            <a:r>
              <a:rPr lang="bg-BG" dirty="0" smtClean="0"/>
              <a:t> изразено </a:t>
            </a:r>
            <a:r>
              <a:rPr lang="bg-BG" dirty="0" err="1" smtClean="0"/>
              <a:t>неподдържаща</a:t>
            </a:r>
            <a:r>
              <a:rPr lang="bg-BG" dirty="0" smtClean="0"/>
              <a:t>  </a:t>
            </a:r>
            <a:r>
              <a:rPr lang="bg-BG" dirty="0" smtClean="0"/>
              <a:t>възстановяването на </a:t>
            </a:r>
            <a:r>
              <a:rPr lang="bg-BG" dirty="0" smtClean="0"/>
              <a:t>растежа</a:t>
            </a:r>
            <a:r>
              <a:rPr lang="bg-BG" dirty="0" smtClean="0"/>
              <a:t>. Част от обясненията </a:t>
            </a:r>
            <a:r>
              <a:rPr lang="bg-BG" dirty="0" smtClean="0"/>
              <a:t>са </a:t>
            </a:r>
            <a:r>
              <a:rPr lang="bg-BG" dirty="0" smtClean="0"/>
              <a:t>вътрешни проблеми на бюджета, особено поради </a:t>
            </a:r>
            <a:r>
              <a:rPr lang="bg-BG" dirty="0" smtClean="0"/>
              <a:t>загубата </a:t>
            </a:r>
            <a:r>
              <a:rPr lang="bg-BG" dirty="0" smtClean="0"/>
              <a:t>на </a:t>
            </a:r>
            <a:r>
              <a:rPr lang="bg-BG" dirty="0" smtClean="0"/>
              <a:t>приходи, вследствие на </a:t>
            </a:r>
            <a:r>
              <a:rPr lang="bg-BG" dirty="0" smtClean="0"/>
              <a:t>голямата контрабанда, </a:t>
            </a:r>
            <a:r>
              <a:rPr lang="bg-BG" dirty="0" smtClean="0"/>
              <a:t>спад </a:t>
            </a:r>
            <a:r>
              <a:rPr lang="bg-BG" dirty="0" smtClean="0"/>
              <a:t>в условията </a:t>
            </a:r>
            <a:r>
              <a:rPr lang="bg-BG" dirty="0" smtClean="0"/>
              <a:t>за осъществяване на </a:t>
            </a:r>
            <a:r>
              <a:rPr lang="bg-BG" dirty="0" smtClean="0"/>
              <a:t>бизнес и т.н.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Примери: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594838"/>
              </p:ext>
            </p:extLst>
          </p:nvPr>
        </p:nvGraphicFramePr>
        <p:xfrm>
          <a:off x="152400" y="1241853"/>
          <a:ext cx="5720366" cy="3291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4843" y="4139514"/>
            <a:ext cx="9701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Източник: КП2016</a:t>
            </a:r>
            <a:endParaRPr lang="en-US" sz="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785093"/>
              </p:ext>
            </p:extLst>
          </p:nvPr>
        </p:nvGraphicFramePr>
        <p:xfrm>
          <a:off x="6482611" y="2975020"/>
          <a:ext cx="5248070" cy="353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65327" y="6404927"/>
            <a:ext cx="9701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/>
              <a:t>Източник: КП2019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0083114" y="5931242"/>
            <a:ext cx="13612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>
                <a:solidFill>
                  <a:srgbClr val="FF0000"/>
                </a:solidFill>
              </a:rPr>
              <a:t>Проциклично разхлабване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04389" y="3534030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800" dirty="0" smtClean="0">
                <a:solidFill>
                  <a:srgbClr val="00B050"/>
                </a:solidFill>
              </a:rPr>
              <a:t>Антициклично затягане</a:t>
            </a:r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4843" y="4771915"/>
            <a:ext cx="6037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Извървян е съществен път в развитието на бюджета, </a:t>
            </a:r>
          </a:p>
          <a:p>
            <a:r>
              <a:rPr lang="bg-BG" dirty="0" smtClean="0"/>
              <a:t>поне проформа на фазата на планиране. </a:t>
            </a:r>
          </a:p>
          <a:p>
            <a:r>
              <a:rPr lang="bg-BG" dirty="0" smtClean="0"/>
              <a:t>От откровено проциклична политика </a:t>
            </a:r>
            <a:r>
              <a:rPr lang="bg-BG" dirty="0" smtClean="0"/>
              <a:t>- до </a:t>
            </a:r>
            <a:r>
              <a:rPr lang="bg-BG" dirty="0" smtClean="0"/>
              <a:t>стремеж към </a:t>
            </a:r>
          </a:p>
          <a:p>
            <a:r>
              <a:rPr lang="bg-BG" dirty="0" smtClean="0"/>
              <a:t>балансирано неутрална политика към </a:t>
            </a:r>
            <a:r>
              <a:rPr lang="bg-BG" dirty="0" smtClean="0"/>
              <a:t>икономическия цикъл</a:t>
            </a:r>
            <a:r>
              <a:rPr lang="bg-BG" dirty="0" smtClean="0"/>
              <a:t>.</a:t>
            </a:r>
          </a:p>
          <a:p>
            <a:r>
              <a:rPr lang="bg-BG" dirty="0" smtClean="0"/>
              <a:t>Все още остава усещането за неувереност в коректността</a:t>
            </a:r>
          </a:p>
          <a:p>
            <a:r>
              <a:rPr lang="bg-BG" dirty="0" smtClean="0"/>
              <a:t> на оценката на </a:t>
            </a:r>
            <a:r>
              <a:rPr lang="en-US" dirty="0" smtClean="0"/>
              <a:t>output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72264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bg-BG" dirty="0"/>
              <a:t>Фискален мениджмънт- сравнително поведение в условия на положителна фаза на растеж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5" y="1816517"/>
            <a:ext cx="10187189" cy="4741446"/>
          </a:xfrm>
        </p:spPr>
        <p:txBody>
          <a:bodyPr>
            <a:normAutofit/>
          </a:bodyPr>
          <a:lstStyle/>
          <a:p>
            <a:r>
              <a:rPr lang="bg-BG" sz="2000" dirty="0" smtClean="0"/>
              <a:t>За страничния наблюдател МФ изглежда еднакво консервативно:</a:t>
            </a:r>
          </a:p>
          <a:p>
            <a:pPr lvl="1"/>
            <a:r>
              <a:rPr lang="bg-BG" sz="2000" dirty="0" smtClean="0"/>
              <a:t>Планира „предпазливи“ приходи и разходи с буфери;</a:t>
            </a:r>
          </a:p>
          <a:p>
            <a:pPr lvl="1"/>
            <a:r>
              <a:rPr lang="bg-BG" sz="2000" dirty="0" smtClean="0"/>
              <a:t>Генерира превишения на бюджетното салдо;</a:t>
            </a:r>
          </a:p>
          <a:p>
            <a:pPr lvl="1"/>
            <a:r>
              <a:rPr lang="bg-BG" sz="2000" dirty="0" smtClean="0"/>
              <a:t>В края на годината преразпределя бюджетния излишък;</a:t>
            </a:r>
          </a:p>
          <a:p>
            <a:r>
              <a:rPr lang="bg-BG" sz="2000" dirty="0" smtClean="0"/>
              <a:t>Разликите - наблюдаваме коренно различен фискален макро мениджмънт</a:t>
            </a:r>
          </a:p>
          <a:p>
            <a:pPr lvl="1"/>
            <a:r>
              <a:rPr lang="bg-BG" sz="2000" dirty="0" smtClean="0"/>
              <a:t>Различен подход към размера на бюджетното салдо</a:t>
            </a:r>
          </a:p>
          <a:p>
            <a:pPr lvl="1"/>
            <a:r>
              <a:rPr lang="bg-BG" sz="2000" dirty="0" smtClean="0"/>
              <a:t>Различен подход на планирането</a:t>
            </a:r>
          </a:p>
          <a:p>
            <a:pPr lvl="1"/>
            <a:r>
              <a:rPr lang="bg-BG" sz="2000" dirty="0" smtClean="0"/>
              <a:t>Различно ниво и посока на фискалните и структурните реформи</a:t>
            </a:r>
          </a:p>
          <a:p>
            <a:pPr lvl="1"/>
            <a:r>
              <a:rPr lang="bg-BG" sz="2000" dirty="0" smtClean="0"/>
              <a:t>2020 г. не е 2008 г., съвсем различна основа</a:t>
            </a:r>
          </a:p>
          <a:p>
            <a:pPr lvl="1"/>
            <a:r>
              <a:rPr lang="bg-BG" sz="2000" dirty="0" smtClean="0"/>
              <a:t>Резултатът и </a:t>
            </a:r>
            <a:r>
              <a:rPr lang="bg-BG" sz="2000" dirty="0" smtClean="0"/>
              <a:t>ефективноста на икономиката от цялостната </a:t>
            </a:r>
            <a:r>
              <a:rPr lang="bg-BG" sz="2000" dirty="0" smtClean="0"/>
              <a:t>политика, са различни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05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4992</TotalTime>
  <Words>1787</Words>
  <Application>Microsoft Office PowerPoint</Application>
  <PresentationFormat>Widescreen</PresentationFormat>
  <Paragraphs>148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Corbel</vt:lpstr>
      <vt:lpstr>Gill Sans MT</vt:lpstr>
      <vt:lpstr>Wingdings</vt:lpstr>
      <vt:lpstr>Parcel</vt:lpstr>
      <vt:lpstr>Фискална политика- прилики и разлики 2004-2020</vt:lpstr>
      <vt:lpstr>Съдържание</vt:lpstr>
      <vt:lpstr>Цикличност на фискалната позиция</vt:lpstr>
      <vt:lpstr>Фискална политика (цикличност)</vt:lpstr>
      <vt:lpstr>Фискална политика (Качество на планирането)</vt:lpstr>
      <vt:lpstr>Примери:</vt:lpstr>
      <vt:lpstr>Примери:</vt:lpstr>
      <vt:lpstr>Примери:</vt:lpstr>
      <vt:lpstr>Фискален мениджмънт- сравнително поведение в условия на положителна фаза на растеж</vt:lpstr>
      <vt:lpstr>Политика на бюджетно салдо</vt:lpstr>
      <vt:lpstr>PowerPoint Presentation</vt:lpstr>
      <vt:lpstr>Управление на Приходите</vt:lpstr>
      <vt:lpstr>Развитие на данъчната структура</vt:lpstr>
      <vt:lpstr>План – Изпълнение (Приходи)</vt:lpstr>
      <vt:lpstr>Темп на растеж (%)</vt:lpstr>
      <vt:lpstr>Разходно поведение</vt:lpstr>
      <vt:lpstr>Развитие на разходните агрегати (% от БВП)</vt:lpstr>
      <vt:lpstr>План – Изпълнение (Разходи)</vt:lpstr>
      <vt:lpstr>PowerPoint Presentation</vt:lpstr>
      <vt:lpstr>Фискална политика и възстановяване</vt:lpstr>
      <vt:lpstr>Фискална политика и възстановяване</vt:lpstr>
      <vt:lpstr>Фискална политика и възстановяване</vt:lpstr>
      <vt:lpstr>За уроците, макар и рано....</vt:lpstr>
      <vt:lpstr>Благодаря!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LD</dc:creator>
  <cp:lastModifiedBy>December</cp:lastModifiedBy>
  <cp:revision>131</cp:revision>
  <dcterms:created xsi:type="dcterms:W3CDTF">2020-03-08T07:41:53Z</dcterms:created>
  <dcterms:modified xsi:type="dcterms:W3CDTF">2020-04-14T11:32:28Z</dcterms:modified>
</cp:coreProperties>
</file>